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1"/>
  </p:sldMasterIdLst>
  <p:notesMasterIdLst>
    <p:notesMasterId r:id="rId43"/>
  </p:notesMasterIdLst>
  <p:handoutMasterIdLst>
    <p:handoutMasterId r:id="rId44"/>
  </p:handoutMasterIdLst>
  <p:sldIdLst>
    <p:sldId id="385" r:id="rId2"/>
    <p:sldId id="485" r:id="rId3"/>
    <p:sldId id="496" r:id="rId4"/>
    <p:sldId id="435" r:id="rId5"/>
    <p:sldId id="487" r:id="rId6"/>
    <p:sldId id="488" r:id="rId7"/>
    <p:sldId id="489" r:id="rId8"/>
    <p:sldId id="490" r:id="rId9"/>
    <p:sldId id="497" r:id="rId10"/>
    <p:sldId id="491" r:id="rId11"/>
    <p:sldId id="498" r:id="rId12"/>
    <p:sldId id="492" r:id="rId13"/>
    <p:sldId id="494" r:id="rId14"/>
    <p:sldId id="449" r:id="rId15"/>
    <p:sldId id="437" r:id="rId16"/>
    <p:sldId id="436" r:id="rId17"/>
    <p:sldId id="472" r:id="rId18"/>
    <p:sldId id="473" r:id="rId19"/>
    <p:sldId id="474" r:id="rId20"/>
    <p:sldId id="475" r:id="rId21"/>
    <p:sldId id="476" r:id="rId22"/>
    <p:sldId id="477" r:id="rId23"/>
    <p:sldId id="459" r:id="rId24"/>
    <p:sldId id="464" r:id="rId25"/>
    <p:sldId id="462" r:id="rId26"/>
    <p:sldId id="465" r:id="rId27"/>
    <p:sldId id="441" r:id="rId28"/>
    <p:sldId id="467" r:id="rId29"/>
    <p:sldId id="466" r:id="rId30"/>
    <p:sldId id="442" r:id="rId31"/>
    <p:sldId id="483" r:id="rId32"/>
    <p:sldId id="445" r:id="rId33"/>
    <p:sldId id="446" r:id="rId34"/>
    <p:sldId id="463" r:id="rId35"/>
    <p:sldId id="478" r:id="rId36"/>
    <p:sldId id="429" r:id="rId37"/>
    <p:sldId id="447" r:id="rId38"/>
    <p:sldId id="450" r:id="rId39"/>
    <p:sldId id="468" r:id="rId40"/>
    <p:sldId id="404" r:id="rId41"/>
    <p:sldId id="484" r:id="rId42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3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6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C0B"/>
    <a:srgbClr val="FF3300"/>
    <a:srgbClr val="FFFFFF"/>
    <a:srgbClr val="EFF193"/>
    <a:srgbClr val="20A29F"/>
    <a:srgbClr val="E43CD4"/>
    <a:srgbClr val="9999FF"/>
    <a:srgbClr val="3BE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68683" autoAdjust="0"/>
  </p:normalViewPr>
  <p:slideViewPr>
    <p:cSldViewPr>
      <p:cViewPr>
        <p:scale>
          <a:sx n="48" d="100"/>
          <a:sy n="48" d="100"/>
        </p:scale>
        <p:origin x="-16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524"/>
    </p:cViewPr>
  </p:sorterViewPr>
  <p:notesViewPr>
    <p:cSldViewPr>
      <p:cViewPr varScale="1">
        <p:scale>
          <a:sx n="32" d="100"/>
          <a:sy n="32" d="100"/>
        </p:scale>
        <p:origin x="-1190" y="-67"/>
      </p:cViewPr>
      <p:guideLst>
        <p:guide orient="horz" pos="2933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bhishek\Desktop\Paper%20-%20Root%20Cause%20Analysis\RCA-%20The%20Pareto%20Analysis_Final%20(version%201).xls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Abhishek\Desktop\Paper%20-%20Root%20Cause%20Analysis\RCA-%20The%20Pareto%20Analysis_Final%20(version%201).xls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%20and%20Settings\student\Desktop\AIChE\RCA-%20The%20Pareto%20Analysis_Final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tudent\Desktop\AIChE\RCA-%20The%20Pareto%20Analysis_Fina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PEI output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Sheet1!$D$22</c:f>
              <c:strCache>
                <c:ptCount val="1"/>
                <c:pt idx="0">
                  <c:v>Iout PEI </c:v>
                </c:pt>
              </c:strCache>
            </c:strRef>
          </c:tx>
          <c:invertIfNegative val="0"/>
          <c:cat>
            <c:strRef>
              <c:f>Sheet1!$C$23:$C$26</c:f>
              <c:strCache>
                <c:ptCount val="4"/>
                <c:pt idx="0">
                  <c:v>Methyl Oleate </c:v>
                </c:pt>
                <c:pt idx="1">
                  <c:v>Glycerol   </c:v>
                </c:pt>
                <c:pt idx="2">
                  <c:v>Triolein   </c:v>
                </c:pt>
                <c:pt idx="3">
                  <c:v>Methanol   </c:v>
                </c:pt>
              </c:strCache>
            </c:strRef>
          </c:cat>
          <c:val>
            <c:numRef>
              <c:f>Sheet1!$D$23:$D$26</c:f>
              <c:numCache>
                <c:formatCode>General</c:formatCode>
                <c:ptCount val="4"/>
                <c:pt idx="0">
                  <c:v>6.0900000000000003E-2</c:v>
                </c:pt>
                <c:pt idx="1">
                  <c:v>0.115</c:v>
                </c:pt>
                <c:pt idx="2">
                  <c:v>1.5E-3</c:v>
                </c:pt>
                <c:pt idx="3">
                  <c:v>4.0000000000000001E-3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485248"/>
        <c:axId val="84487168"/>
      </c:barChart>
      <c:catAx>
        <c:axId val="84485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4487168"/>
        <c:crosses val="autoZero"/>
        <c:auto val="1"/>
        <c:lblAlgn val="ctr"/>
        <c:lblOffset val="100"/>
        <c:noMultiLvlLbl val="0"/>
      </c:catAx>
      <c:valAx>
        <c:axId val="844871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PEI out/kg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4485248"/>
        <c:crosses val="autoZero"/>
        <c:crossBetween val="between"/>
      </c:valAx>
    </c:plotArea>
    <c:plotVisOnly val="1"/>
    <c:dispBlanksAs val="gap"/>
    <c:showDLblsOverMax val="0"/>
  </c:chart>
  <c:spPr>
    <a:ln>
      <a:solidFill>
        <a:srgbClr val="0D0C0B"/>
      </a:solidFill>
    </a:ln>
  </c:spPr>
  <c:txPr>
    <a:bodyPr/>
    <a:lstStyle/>
    <a:p>
      <a:pPr>
        <a:defRPr b="1">
          <a:solidFill>
            <a:srgbClr val="0D0C0B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PEI generated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Sheet1!$E$22</c:f>
              <c:strCache>
                <c:ptCount val="1"/>
                <c:pt idx="0">
                  <c:v>Igen PEI</c:v>
                </c:pt>
              </c:strCache>
            </c:strRef>
          </c:tx>
          <c:invertIfNegative val="0"/>
          <c:cat>
            <c:strRef>
              <c:f>Sheet1!$C$23:$C$26</c:f>
              <c:strCache>
                <c:ptCount val="4"/>
                <c:pt idx="0">
                  <c:v>Methyl Oleate </c:v>
                </c:pt>
                <c:pt idx="1">
                  <c:v>Glycerol   </c:v>
                </c:pt>
                <c:pt idx="2">
                  <c:v>Triolein   </c:v>
                </c:pt>
                <c:pt idx="3">
                  <c:v>Methanol   </c:v>
                </c:pt>
              </c:strCache>
            </c:strRef>
          </c:cat>
          <c:val>
            <c:numRef>
              <c:f>Sheet1!$E$23:$E$26</c:f>
              <c:numCache>
                <c:formatCode>General</c:formatCode>
                <c:ptCount val="4"/>
                <c:pt idx="0">
                  <c:v>6.0900000000000003E-2</c:v>
                </c:pt>
                <c:pt idx="1">
                  <c:v>0.115</c:v>
                </c:pt>
                <c:pt idx="2">
                  <c:v>-1.9800000000000002E-2</c:v>
                </c:pt>
                <c:pt idx="3">
                  <c:v>-3.5900000000000001E-2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068992"/>
        <c:axId val="102070528"/>
      </c:barChart>
      <c:catAx>
        <c:axId val="102068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2070528"/>
        <c:crosses val="autoZero"/>
        <c:auto val="1"/>
        <c:lblAlgn val="ctr"/>
        <c:lblOffset val="100"/>
        <c:noMultiLvlLbl val="0"/>
      </c:catAx>
      <c:valAx>
        <c:axId val="102070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PEI generated/kg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068992"/>
        <c:crosses val="autoZero"/>
        <c:crossBetween val="between"/>
      </c:valAx>
    </c:plotArea>
    <c:plotVisOnly val="1"/>
    <c:dispBlanksAs val="gap"/>
    <c:showDLblsOverMax val="0"/>
  </c:chart>
  <c:spPr>
    <a:ln>
      <a:solidFill>
        <a:srgbClr val="0D0C0B"/>
      </a:solidFill>
    </a:ln>
  </c:spPr>
  <c:txPr>
    <a:bodyPr/>
    <a:lstStyle/>
    <a:p>
      <a:pPr>
        <a:defRPr b="1">
          <a:solidFill>
            <a:srgbClr val="0D0C0B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52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/>
              <a:t>The Pareto Analysis - Economic Aspect</a:t>
            </a:r>
          </a:p>
        </c:rich>
      </c:tx>
      <c:layout>
        <c:manualLayout>
          <c:xMode val="edge"/>
          <c:yMode val="edge"/>
          <c:x val="0.27118660098709008"/>
          <c:y val="2.879078694817659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5060577058926908E-2"/>
          <c:y val="9.4049904030710188E-2"/>
          <c:w val="0.86682859958372915"/>
          <c:h val="0.66218809980806204"/>
        </c:manualLayout>
      </c:layout>
      <c:barChart>
        <c:barDir val="col"/>
        <c:grouping val="clustered"/>
        <c:varyColors val="0"/>
        <c:ser>
          <c:idx val="1"/>
          <c:order val="1"/>
          <c:tx>
            <c:v>Cause vs Percentage effect on economy</c:v>
          </c:tx>
          <c:spPr>
            <a:solidFill>
              <a:sysClr val="windowText" lastClr="000000"/>
            </a:solidFill>
            <a:ln w="12700">
              <a:solidFill>
                <a:sysClr val="windowText" lastClr="000000"/>
              </a:solidFill>
              <a:prstDash val="solid"/>
            </a:ln>
          </c:spPr>
          <c:invertIfNegative val="0"/>
          <c:cat>
            <c:strRef>
              <c:f>Economy!$B$4:$B$22</c:f>
              <c:strCache>
                <c:ptCount val="19"/>
                <c:pt idx="0">
                  <c:v>Oil</c:v>
                </c:pt>
                <c:pt idx="1">
                  <c:v>GLYCRCOL</c:v>
                </c:pt>
                <c:pt idx="2">
                  <c:v>Methanol</c:v>
                </c:pt>
                <c:pt idx="3">
                  <c:v>MEOHCOL</c:v>
                </c:pt>
                <c:pt idx="4">
                  <c:v>ESTCOL</c:v>
                </c:pt>
                <c:pt idx="5">
                  <c:v>Gas (Heating)</c:v>
                </c:pt>
                <c:pt idx="6">
                  <c:v>REACTOR</c:v>
                </c:pt>
                <c:pt idx="7">
                  <c:v>NEUTR</c:v>
                </c:pt>
                <c:pt idx="8">
                  <c:v>FILTER</c:v>
                </c:pt>
                <c:pt idx="9">
                  <c:v>WASHCOL</c:v>
                </c:pt>
                <c:pt idx="10">
                  <c:v>B2</c:v>
                </c:pt>
                <c:pt idx="11">
                  <c:v>NaOH</c:v>
                </c:pt>
                <c:pt idx="12">
                  <c:v>HX2</c:v>
                </c:pt>
                <c:pt idx="13">
                  <c:v>HX1</c:v>
                </c:pt>
                <c:pt idx="14">
                  <c:v>PUMP1</c:v>
                </c:pt>
                <c:pt idx="15">
                  <c:v>PUMP2</c:v>
                </c:pt>
                <c:pt idx="16">
                  <c:v>PUMP3</c:v>
                </c:pt>
                <c:pt idx="17">
                  <c:v>Cooling Water</c:v>
                </c:pt>
                <c:pt idx="18">
                  <c:v>Electricity</c:v>
                </c:pt>
              </c:strCache>
            </c:strRef>
          </c:cat>
          <c:val>
            <c:numRef>
              <c:f>Economy!$E$4:$E$22</c:f>
              <c:numCache>
                <c:formatCode>0.00</c:formatCode>
                <c:ptCount val="19"/>
                <c:pt idx="0">
                  <c:v>75.717324563748718</c:v>
                </c:pt>
                <c:pt idx="1">
                  <c:v>3.9808842866133052</c:v>
                </c:pt>
                <c:pt idx="2">
                  <c:v>3.6659145488188263</c:v>
                </c:pt>
                <c:pt idx="3">
                  <c:v>3.2927556912017537</c:v>
                </c:pt>
                <c:pt idx="4">
                  <c:v>3.2696168641630607</c:v>
                </c:pt>
                <c:pt idx="5">
                  <c:v>2.2936847211435802</c:v>
                </c:pt>
                <c:pt idx="6">
                  <c:v>1.4879271821837439</c:v>
                </c:pt>
                <c:pt idx="7">
                  <c:v>1.3611666514500378</c:v>
                </c:pt>
                <c:pt idx="8">
                  <c:v>1.1921526104717874</c:v>
                </c:pt>
                <c:pt idx="9">
                  <c:v>1.1348085608541341</c:v>
                </c:pt>
                <c:pt idx="10">
                  <c:v>0.76257525631865919</c:v>
                </c:pt>
                <c:pt idx="11">
                  <c:v>0.75447867892702103</c:v>
                </c:pt>
                <c:pt idx="12">
                  <c:v>0.22374239710457502</c:v>
                </c:pt>
                <c:pt idx="13">
                  <c:v>0.22233394676308796</c:v>
                </c:pt>
                <c:pt idx="14">
                  <c:v>0.20422529951541804</c:v>
                </c:pt>
                <c:pt idx="15">
                  <c:v>0.20422529951541804</c:v>
                </c:pt>
                <c:pt idx="16">
                  <c:v>0.20422529951541804</c:v>
                </c:pt>
                <c:pt idx="17">
                  <c:v>2.2425748751517805E-2</c:v>
                </c:pt>
                <c:pt idx="18">
                  <c:v>5.5323929413555713E-3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837696"/>
        <c:axId val="114416640"/>
      </c:barChart>
      <c:scatterChart>
        <c:scatterStyle val="smoothMarker"/>
        <c:varyColors val="0"/>
        <c:ser>
          <c:idx val="0"/>
          <c:order val="0"/>
          <c:tx>
            <c:v>Cause vs Cumulative Percentage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strRef>
              <c:f>Economy!$B$4:$B$22</c:f>
              <c:strCache>
                <c:ptCount val="19"/>
                <c:pt idx="0">
                  <c:v>Oil</c:v>
                </c:pt>
                <c:pt idx="1">
                  <c:v>GLYCRCOL</c:v>
                </c:pt>
                <c:pt idx="2">
                  <c:v>Methanol</c:v>
                </c:pt>
                <c:pt idx="3">
                  <c:v>MEOHCOL</c:v>
                </c:pt>
                <c:pt idx="4">
                  <c:v>ESTCOL</c:v>
                </c:pt>
                <c:pt idx="5">
                  <c:v>Gas (Heating)</c:v>
                </c:pt>
                <c:pt idx="6">
                  <c:v>REACTOR</c:v>
                </c:pt>
                <c:pt idx="7">
                  <c:v>NEUTR</c:v>
                </c:pt>
                <c:pt idx="8">
                  <c:v>FILTER</c:v>
                </c:pt>
                <c:pt idx="9">
                  <c:v>WASHCOL</c:v>
                </c:pt>
                <c:pt idx="10">
                  <c:v>B2</c:v>
                </c:pt>
                <c:pt idx="11">
                  <c:v>NaOH</c:v>
                </c:pt>
                <c:pt idx="12">
                  <c:v>HX2</c:v>
                </c:pt>
                <c:pt idx="13">
                  <c:v>HX1</c:v>
                </c:pt>
                <c:pt idx="14">
                  <c:v>PUMP1</c:v>
                </c:pt>
                <c:pt idx="15">
                  <c:v>PUMP2</c:v>
                </c:pt>
                <c:pt idx="16">
                  <c:v>PUMP3</c:v>
                </c:pt>
                <c:pt idx="17">
                  <c:v>Cooling Water</c:v>
                </c:pt>
                <c:pt idx="18">
                  <c:v>Electricity</c:v>
                </c:pt>
              </c:strCache>
            </c:strRef>
          </c:xVal>
          <c:yVal>
            <c:numRef>
              <c:f>Economy!$F$4:$F$22</c:f>
              <c:numCache>
                <c:formatCode>0.00</c:formatCode>
                <c:ptCount val="19"/>
                <c:pt idx="0">
                  <c:v>75.717324563748718</c:v>
                </c:pt>
                <c:pt idx="1">
                  <c:v>79.698208850360658</c:v>
                </c:pt>
                <c:pt idx="2">
                  <c:v>83.364123399180528</c:v>
                </c:pt>
                <c:pt idx="3">
                  <c:v>86.656879090380258</c:v>
                </c:pt>
                <c:pt idx="4">
                  <c:v>89.926495954544308</c:v>
                </c:pt>
                <c:pt idx="5">
                  <c:v>92.220180675687885</c:v>
                </c:pt>
                <c:pt idx="6">
                  <c:v>93.708107857870758</c:v>
                </c:pt>
                <c:pt idx="7">
                  <c:v>95.069274509321673</c:v>
                </c:pt>
                <c:pt idx="8">
                  <c:v>96.26142711979341</c:v>
                </c:pt>
                <c:pt idx="9">
                  <c:v>97.396235680648715</c:v>
                </c:pt>
                <c:pt idx="10">
                  <c:v>98.158810936964571</c:v>
                </c:pt>
                <c:pt idx="11">
                  <c:v>98.913289615894314</c:v>
                </c:pt>
                <c:pt idx="12">
                  <c:v>99.137032012996059</c:v>
                </c:pt>
                <c:pt idx="13">
                  <c:v>99.359365959760879</c:v>
                </c:pt>
                <c:pt idx="14">
                  <c:v>99.563591259276293</c:v>
                </c:pt>
                <c:pt idx="15">
                  <c:v>99.767816558791708</c:v>
                </c:pt>
                <c:pt idx="16">
                  <c:v>99.972041858307108</c:v>
                </c:pt>
                <c:pt idx="17">
                  <c:v>99.994467607058667</c:v>
                </c:pt>
                <c:pt idx="18">
                  <c:v>100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837696"/>
        <c:axId val="114416640"/>
      </c:scatterChart>
      <c:catAx>
        <c:axId val="109837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/>
                  <a:t>Cause</a:t>
                </a:r>
              </a:p>
            </c:rich>
          </c:tx>
          <c:layout>
            <c:manualLayout>
              <c:xMode val="edge"/>
              <c:yMode val="edge"/>
              <c:x val="0.46973393385263001"/>
              <c:y val="0.9097888675623810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44166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416640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/>
                  <a:t>Percentage, %</a:t>
                </a:r>
              </a:p>
            </c:rich>
          </c:tx>
          <c:layout>
            <c:manualLayout>
              <c:xMode val="edge"/>
              <c:yMode val="edge"/>
              <c:x val="6.0532723434618416E-3"/>
              <c:y val="0.29174664107486203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983769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/>
              <a:t>The Pareto Analysis - Economic Aspect</a:t>
            </a:r>
          </a:p>
        </c:rich>
      </c:tx>
      <c:layout>
        <c:manualLayout>
          <c:xMode val="edge"/>
          <c:yMode val="edge"/>
          <c:x val="0.27206771463119295"/>
          <c:y val="2.873568594289899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8.1015719467956382E-2"/>
          <c:y val="9.5785619809663491E-2"/>
          <c:w val="0.86094316807738802"/>
          <c:h val="0.68582503783720095"/>
        </c:manualLayout>
      </c:layout>
      <c:barChart>
        <c:barDir val="col"/>
        <c:grouping val="clustered"/>
        <c:varyColors val="0"/>
        <c:ser>
          <c:idx val="1"/>
          <c:order val="1"/>
          <c:tx>
            <c:v>Cause vs Percentage effect on economy</c:v>
          </c:tx>
          <c:spPr>
            <a:solidFill>
              <a:sysClr val="windowText" lastClr="0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Economy!$B$63:$B$80</c:f>
              <c:strCache>
                <c:ptCount val="18"/>
                <c:pt idx="0">
                  <c:v>GLYCRCOL</c:v>
                </c:pt>
                <c:pt idx="1">
                  <c:v>Methanol</c:v>
                </c:pt>
                <c:pt idx="2">
                  <c:v>MEOHCOL</c:v>
                </c:pt>
                <c:pt idx="3">
                  <c:v>ESTCOL</c:v>
                </c:pt>
                <c:pt idx="4">
                  <c:v>Gas (Heating)</c:v>
                </c:pt>
                <c:pt idx="5">
                  <c:v>REACTOR</c:v>
                </c:pt>
                <c:pt idx="6">
                  <c:v>NEUTR</c:v>
                </c:pt>
                <c:pt idx="7">
                  <c:v>FILTER</c:v>
                </c:pt>
                <c:pt idx="8">
                  <c:v>WASHCOL</c:v>
                </c:pt>
                <c:pt idx="9">
                  <c:v>B2</c:v>
                </c:pt>
                <c:pt idx="10">
                  <c:v>NaOH</c:v>
                </c:pt>
                <c:pt idx="11">
                  <c:v>HX2</c:v>
                </c:pt>
                <c:pt idx="12">
                  <c:v>HX1</c:v>
                </c:pt>
                <c:pt idx="13">
                  <c:v>PUMP1</c:v>
                </c:pt>
                <c:pt idx="14">
                  <c:v>PUMP2</c:v>
                </c:pt>
                <c:pt idx="15">
                  <c:v>PUMP3</c:v>
                </c:pt>
                <c:pt idx="16">
                  <c:v>Cooling Water</c:v>
                </c:pt>
                <c:pt idx="17">
                  <c:v>Electricity</c:v>
                </c:pt>
              </c:strCache>
            </c:strRef>
          </c:cat>
          <c:val>
            <c:numRef>
              <c:f>Economy!$E$63:$E$80</c:f>
              <c:numCache>
                <c:formatCode>0.00</c:formatCode>
                <c:ptCount val="18"/>
                <c:pt idx="0">
                  <c:v>16.39392783165102</c:v>
                </c:pt>
                <c:pt idx="1">
                  <c:v>15.096831312688852</c:v>
                </c:pt>
                <c:pt idx="2">
                  <c:v>13.560102550668182</c:v>
                </c:pt>
                <c:pt idx="3">
                  <c:v>13.464813104085369</c:v>
                </c:pt>
                <c:pt idx="4">
                  <c:v>9.4457660860517709</c:v>
                </c:pt>
                <c:pt idx="5">
                  <c:v>6.1275257172129072</c:v>
                </c:pt>
                <c:pt idx="6">
                  <c:v>5.6055052707160522</c:v>
                </c:pt>
                <c:pt idx="7">
                  <c:v>4.9094780087203924</c:v>
                </c:pt>
                <c:pt idx="8">
                  <c:v>4.6733259019717854</c:v>
                </c:pt>
                <c:pt idx="9">
                  <c:v>3.1404087178143802</c:v>
                </c:pt>
                <c:pt idx="10">
                  <c:v>3.1070656975492397</c:v>
                </c:pt>
                <c:pt idx="11">
                  <c:v>0.92140751826110401</c:v>
                </c:pt>
                <c:pt idx="12">
                  <c:v>0.91560729107780603</c:v>
                </c:pt>
                <c:pt idx="13">
                  <c:v>0.84103294157825592</c:v>
                </c:pt>
                <c:pt idx="14">
                  <c:v>0.84103294157825592</c:v>
                </c:pt>
                <c:pt idx="15">
                  <c:v>0.84103294157825592</c:v>
                </c:pt>
                <c:pt idx="16">
                  <c:v>9.2352874420242509E-2</c:v>
                </c:pt>
                <c:pt idx="17">
                  <c:v>2.2783292375996207E-2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805952"/>
        <c:axId val="135812992"/>
      </c:barChart>
      <c:scatterChart>
        <c:scatterStyle val="smoothMarker"/>
        <c:varyColors val="0"/>
        <c:ser>
          <c:idx val="0"/>
          <c:order val="0"/>
          <c:tx>
            <c:v>Cause vs Cumulative Percentage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strRef>
              <c:f>Economy!$B$63:$B$80</c:f>
              <c:strCache>
                <c:ptCount val="18"/>
                <c:pt idx="0">
                  <c:v>GLYCRCOL</c:v>
                </c:pt>
                <c:pt idx="1">
                  <c:v>Methanol</c:v>
                </c:pt>
                <c:pt idx="2">
                  <c:v>MEOHCOL</c:v>
                </c:pt>
                <c:pt idx="3">
                  <c:v>ESTCOL</c:v>
                </c:pt>
                <c:pt idx="4">
                  <c:v>Gas (Heating)</c:v>
                </c:pt>
                <c:pt idx="5">
                  <c:v>REACTOR</c:v>
                </c:pt>
                <c:pt idx="6">
                  <c:v>NEUTR</c:v>
                </c:pt>
                <c:pt idx="7">
                  <c:v>FILTER</c:v>
                </c:pt>
                <c:pt idx="8">
                  <c:v>WASHCOL</c:v>
                </c:pt>
                <c:pt idx="9">
                  <c:v>B2</c:v>
                </c:pt>
                <c:pt idx="10">
                  <c:v>NaOH</c:v>
                </c:pt>
                <c:pt idx="11">
                  <c:v>HX2</c:v>
                </c:pt>
                <c:pt idx="12">
                  <c:v>HX1</c:v>
                </c:pt>
                <c:pt idx="13">
                  <c:v>PUMP1</c:v>
                </c:pt>
                <c:pt idx="14">
                  <c:v>PUMP2</c:v>
                </c:pt>
                <c:pt idx="15">
                  <c:v>PUMP3</c:v>
                </c:pt>
                <c:pt idx="16">
                  <c:v>Cooling Water</c:v>
                </c:pt>
                <c:pt idx="17">
                  <c:v>Electricity</c:v>
                </c:pt>
              </c:strCache>
            </c:strRef>
          </c:xVal>
          <c:yVal>
            <c:numRef>
              <c:f>Economy!$F$63:$F$80</c:f>
              <c:numCache>
                <c:formatCode>0.00</c:formatCode>
                <c:ptCount val="18"/>
                <c:pt idx="0">
                  <c:v>16.39392783165102</c:v>
                </c:pt>
                <c:pt idx="1">
                  <c:v>31.490759144339577</c:v>
                </c:pt>
                <c:pt idx="2">
                  <c:v>45.050861695007114</c:v>
                </c:pt>
                <c:pt idx="3">
                  <c:v>58.515674799092835</c:v>
                </c:pt>
                <c:pt idx="4">
                  <c:v>67.961440885146359</c:v>
                </c:pt>
                <c:pt idx="5">
                  <c:v>74.088966602358155</c:v>
                </c:pt>
                <c:pt idx="6">
                  <c:v>79.694471873072942</c:v>
                </c:pt>
                <c:pt idx="7">
                  <c:v>84.603949881794648</c:v>
                </c:pt>
                <c:pt idx="8">
                  <c:v>89.277275783766441</c:v>
                </c:pt>
                <c:pt idx="9">
                  <c:v>92.417684501580823</c:v>
                </c:pt>
                <c:pt idx="10">
                  <c:v>95.524750199130054</c:v>
                </c:pt>
                <c:pt idx="11">
                  <c:v>96.446157717391173</c:v>
                </c:pt>
                <c:pt idx="12">
                  <c:v>97.36176500846895</c:v>
                </c:pt>
                <c:pt idx="13">
                  <c:v>98.202797950047213</c:v>
                </c:pt>
                <c:pt idx="14">
                  <c:v>99.043830891625419</c:v>
                </c:pt>
                <c:pt idx="15">
                  <c:v>99.88486383320371</c:v>
                </c:pt>
                <c:pt idx="16">
                  <c:v>99.977216707623953</c:v>
                </c:pt>
                <c:pt idx="17">
                  <c:v>100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805952"/>
        <c:axId val="135812992"/>
      </c:scatterChart>
      <c:catAx>
        <c:axId val="135805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Cause</a:t>
                </a:r>
              </a:p>
            </c:rich>
          </c:tx>
          <c:layout>
            <c:manualLayout>
              <c:xMode val="edge"/>
              <c:yMode val="edge"/>
              <c:x val="0.47883917775091106"/>
              <c:y val="0.91571052538038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5812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5812992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Percentage, %</a:t>
                </a:r>
              </a:p>
            </c:rich>
          </c:tx>
          <c:layout>
            <c:manualLayout>
              <c:xMode val="edge"/>
              <c:yMode val="edge"/>
              <c:x val="6.0459492140266108E-3"/>
              <c:y val="0.32758681974906018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580595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The Pareto Analysis - Environmental Aspect</a:t>
            </a:r>
          </a:p>
        </c:rich>
      </c:tx>
      <c:layout>
        <c:manualLayout>
          <c:xMode val="edge"/>
          <c:yMode val="edge"/>
          <c:x val="0.26027421229880499"/>
          <c:y val="1.8518518518518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8493227041001303E-2"/>
          <c:y val="0.102880865163775"/>
          <c:w val="0.87443019855678195"/>
          <c:h val="0.751030315695562"/>
        </c:manualLayout>
      </c:layout>
      <c:barChart>
        <c:barDir val="col"/>
        <c:grouping val="clustered"/>
        <c:varyColors val="0"/>
        <c:ser>
          <c:idx val="1"/>
          <c:order val="1"/>
          <c:tx>
            <c:v>Cause vs Percentage effect on environment</c:v>
          </c:tx>
          <c:spPr>
            <a:solidFill>
              <a:schemeClr val="tx1"/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Enviromental!$B$5:$B$8</c:f>
              <c:strCache>
                <c:ptCount val="4"/>
                <c:pt idx="0">
                  <c:v>Methyl Oleate</c:v>
                </c:pt>
                <c:pt idx="1">
                  <c:v>Glycerol  </c:v>
                </c:pt>
                <c:pt idx="2">
                  <c:v>Triolein  </c:v>
                </c:pt>
                <c:pt idx="3">
                  <c:v>Methanol  </c:v>
                </c:pt>
              </c:strCache>
            </c:strRef>
          </c:cat>
          <c:val>
            <c:numRef>
              <c:f>Enviromental!$G$5:$G$8</c:f>
              <c:numCache>
                <c:formatCode>0.00</c:formatCode>
                <c:ptCount val="4"/>
                <c:pt idx="0">
                  <c:v>81.814349583460668</c:v>
                </c:pt>
                <c:pt idx="1">
                  <c:v>15.60972891234627</c:v>
                </c:pt>
                <c:pt idx="2">
                  <c:v>1.982680580288807</c:v>
                </c:pt>
                <c:pt idx="3">
                  <c:v>0.59324092390425798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49536"/>
        <c:axId val="34851840"/>
      </c:barChart>
      <c:scatterChart>
        <c:scatterStyle val="smoothMarker"/>
        <c:varyColors val="0"/>
        <c:ser>
          <c:idx val="0"/>
          <c:order val="0"/>
          <c:tx>
            <c:v>Cause vs Cumulative Percentage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strRef>
              <c:f>Enviromental!$B$5:$B$8</c:f>
              <c:strCache>
                <c:ptCount val="4"/>
                <c:pt idx="0">
                  <c:v>Methyl Oleate</c:v>
                </c:pt>
                <c:pt idx="1">
                  <c:v>Glycerol  </c:v>
                </c:pt>
                <c:pt idx="2">
                  <c:v>Triolein  </c:v>
                </c:pt>
                <c:pt idx="3">
                  <c:v>Methanol  </c:v>
                </c:pt>
              </c:strCache>
            </c:strRef>
          </c:xVal>
          <c:yVal>
            <c:numRef>
              <c:f>Enviromental!$H$5:$H$8</c:f>
              <c:numCache>
                <c:formatCode>0.00</c:formatCode>
                <c:ptCount val="4"/>
                <c:pt idx="0">
                  <c:v>81.814349583460668</c:v>
                </c:pt>
                <c:pt idx="1">
                  <c:v>97.424078495806938</c:v>
                </c:pt>
                <c:pt idx="2">
                  <c:v>99.406759076095739</c:v>
                </c:pt>
                <c:pt idx="3">
                  <c:v>100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49536"/>
        <c:axId val="34851840"/>
      </c:scatterChart>
      <c:catAx>
        <c:axId val="34849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Cause</a:t>
                </a:r>
              </a:p>
            </c:rich>
          </c:tx>
          <c:layout>
            <c:manualLayout>
              <c:xMode val="edge"/>
              <c:yMode val="edge"/>
              <c:x val="0.47488632414099002"/>
              <c:y val="0.9094667487551699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48518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4851840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Percentage, %</a:t>
                </a:r>
              </a:p>
            </c:rich>
          </c:tx>
          <c:layout>
            <c:manualLayout>
              <c:xMode val="edge"/>
              <c:yMode val="edge"/>
              <c:x val="5.7077625570776296E-3"/>
              <c:y val="0.35802533942516401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484953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2557149534390399"/>
          <c:y val="0.91975503062117403"/>
          <c:w val="0.33333369287743198"/>
          <c:h val="7.4074290096453999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The Pareto Analysis - Safety Aspect</a:t>
            </a:r>
          </a:p>
        </c:rich>
      </c:tx>
      <c:layout>
        <c:manualLayout>
          <c:xMode val="edge"/>
          <c:yMode val="edge"/>
          <c:x val="0.294843167025647"/>
          <c:y val="1.7241379310344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9417072883680103E-2"/>
          <c:y val="9.0038482621083701E-2"/>
          <c:w val="0.88228747848030598"/>
          <c:h val="0.71647643617628298"/>
        </c:manualLayout>
      </c:layout>
      <c:barChart>
        <c:barDir val="col"/>
        <c:grouping val="clustered"/>
        <c:varyColors val="0"/>
        <c:ser>
          <c:idx val="1"/>
          <c:order val="1"/>
          <c:tx>
            <c:v>Cause vs Percentage effect on safety</c:v>
          </c:tx>
          <c:spPr>
            <a:solidFill>
              <a:schemeClr val="tx1"/>
            </a:solidFill>
            <a:ln w="12700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Safety!$C$4:$C$16</c:f>
              <c:strCache>
                <c:ptCount val="13"/>
                <c:pt idx="0">
                  <c:v>Distillation Column</c:v>
                </c:pt>
                <c:pt idx="1">
                  <c:v>FAME, Methyl Oleate</c:v>
                </c:pt>
                <c:pt idx="2">
                  <c:v>Oil, Triolein</c:v>
                </c:pt>
                <c:pt idx="3">
                  <c:v>Pump</c:v>
                </c:pt>
                <c:pt idx="4">
                  <c:v>Heat Exchanger</c:v>
                </c:pt>
                <c:pt idx="5">
                  <c:v>Reactor</c:v>
                </c:pt>
                <c:pt idx="6">
                  <c:v>Separator / Extractor</c:v>
                </c:pt>
                <c:pt idx="7">
                  <c:v>Methanol</c:v>
                </c:pt>
                <c:pt idx="8">
                  <c:v>Glycerol</c:v>
                </c:pt>
                <c:pt idx="9">
                  <c:v>H3PO4</c:v>
                </c:pt>
                <c:pt idx="10">
                  <c:v>NaOH</c:v>
                </c:pt>
                <c:pt idx="11">
                  <c:v>Na3PO4</c:v>
                </c:pt>
                <c:pt idx="12">
                  <c:v>Water</c:v>
                </c:pt>
              </c:strCache>
            </c:strRef>
          </c:cat>
          <c:val>
            <c:numRef>
              <c:f>Safety!$E$4:$E$16</c:f>
              <c:numCache>
                <c:formatCode>0.0</c:formatCode>
                <c:ptCount val="13"/>
                <c:pt idx="0">
                  <c:v>24.056310048308681</c:v>
                </c:pt>
                <c:pt idx="1">
                  <c:v>15.17568263087505</c:v>
                </c:pt>
                <c:pt idx="2">
                  <c:v>15.15547533043447</c:v>
                </c:pt>
                <c:pt idx="3">
                  <c:v>12.02815502415433</c:v>
                </c:pt>
                <c:pt idx="4">
                  <c:v>12.02815502415433</c:v>
                </c:pt>
                <c:pt idx="5">
                  <c:v>12.02815502415433</c:v>
                </c:pt>
                <c:pt idx="6">
                  <c:v>4.81126200966174</c:v>
                </c:pt>
                <c:pt idx="7">
                  <c:v>1.951688434219284</c:v>
                </c:pt>
                <c:pt idx="8">
                  <c:v>1.2776787392857709</c:v>
                </c:pt>
                <c:pt idx="9">
                  <c:v>0.72168930144926002</c:v>
                </c:pt>
                <c:pt idx="10">
                  <c:v>0.60140775120771695</c:v>
                </c:pt>
                <c:pt idx="11">
                  <c:v>0.16434068209502101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342208"/>
        <c:axId val="35357056"/>
      </c:barChart>
      <c:scatterChart>
        <c:scatterStyle val="smoothMarker"/>
        <c:varyColors val="0"/>
        <c:ser>
          <c:idx val="0"/>
          <c:order val="0"/>
          <c:tx>
            <c:v>Cause vs Cumulative Percentage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strRef>
              <c:f>Safety!$C$4:$C$16</c:f>
              <c:strCache>
                <c:ptCount val="13"/>
                <c:pt idx="0">
                  <c:v>Distillation Column</c:v>
                </c:pt>
                <c:pt idx="1">
                  <c:v>FAME, Methyl Oleate</c:v>
                </c:pt>
                <c:pt idx="2">
                  <c:v>Oil, Triolein</c:v>
                </c:pt>
                <c:pt idx="3">
                  <c:v>Pump</c:v>
                </c:pt>
                <c:pt idx="4">
                  <c:v>Heat Exchanger</c:v>
                </c:pt>
                <c:pt idx="5">
                  <c:v>Reactor</c:v>
                </c:pt>
                <c:pt idx="6">
                  <c:v>Separator / Extractor</c:v>
                </c:pt>
                <c:pt idx="7">
                  <c:v>Methanol</c:v>
                </c:pt>
                <c:pt idx="8">
                  <c:v>Glycerol</c:v>
                </c:pt>
                <c:pt idx="9">
                  <c:v>H3PO4</c:v>
                </c:pt>
                <c:pt idx="10">
                  <c:v>NaOH</c:v>
                </c:pt>
                <c:pt idx="11">
                  <c:v>Na3PO4</c:v>
                </c:pt>
                <c:pt idx="12">
                  <c:v>Water</c:v>
                </c:pt>
              </c:strCache>
            </c:strRef>
          </c:xVal>
          <c:yVal>
            <c:numRef>
              <c:f>Safety!$F$4:$F$16</c:f>
              <c:numCache>
                <c:formatCode>0.0</c:formatCode>
                <c:ptCount val="13"/>
                <c:pt idx="0">
                  <c:v>24.056310048308681</c:v>
                </c:pt>
                <c:pt idx="1">
                  <c:v>39.231992679183719</c:v>
                </c:pt>
                <c:pt idx="2">
                  <c:v>54.387468009618111</c:v>
                </c:pt>
                <c:pt idx="3">
                  <c:v>66.415623033772604</c:v>
                </c:pt>
                <c:pt idx="4">
                  <c:v>78.443778057926778</c:v>
                </c:pt>
                <c:pt idx="5">
                  <c:v>90.471933082081208</c:v>
                </c:pt>
                <c:pt idx="6">
                  <c:v>95.283195091742996</c:v>
                </c:pt>
                <c:pt idx="7">
                  <c:v>97.234883525962275</c:v>
                </c:pt>
                <c:pt idx="8">
                  <c:v>98.512562265248064</c:v>
                </c:pt>
                <c:pt idx="9">
                  <c:v>99.234251566697253</c:v>
                </c:pt>
                <c:pt idx="10">
                  <c:v>99.835659317904927</c:v>
                </c:pt>
                <c:pt idx="11">
                  <c:v>100</c:v>
                </c:pt>
                <c:pt idx="12">
                  <c:v>100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342208"/>
        <c:axId val="35357056"/>
      </c:scatterChart>
      <c:catAx>
        <c:axId val="35342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Cause</a:t>
                </a:r>
              </a:p>
            </c:rich>
          </c:tx>
          <c:layout>
            <c:manualLayout>
              <c:xMode val="edge"/>
              <c:yMode val="edge"/>
              <c:x val="0.46973117710062001"/>
              <c:y val="0.9157106223790999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3570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357056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Percentage, %</a:t>
                </a:r>
              </a:p>
            </c:rich>
          </c:tx>
          <c:layout>
            <c:manualLayout>
              <c:xMode val="edge"/>
              <c:yMode val="edge"/>
              <c:x val="5.6053811659192796E-3"/>
              <c:y val="0.33716535433070899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34220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2331873874510102"/>
          <c:y val="0.92528916644040204"/>
          <c:w val="0.32735449548627099"/>
          <c:h val="6.896571836566399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25C740-C6C5-4D17-9E47-17EE29A67025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31631F0-C552-46F7-9F7B-9D8EEE573BE8}">
      <dgm:prSet phldrT="[Text]" custT="1"/>
      <dgm:spPr/>
      <dgm:t>
        <a:bodyPr/>
        <a:lstStyle/>
        <a:p>
          <a:r>
            <a:rPr lang="en-US" sz="2800" b="1" dirty="0" smtClean="0"/>
            <a:t>Economic</a:t>
          </a:r>
          <a:endParaRPr lang="en-US" sz="2800" b="1" dirty="0"/>
        </a:p>
      </dgm:t>
    </dgm:pt>
    <dgm:pt modelId="{BF5498CA-F7A1-4B84-BEC5-C37191711286}" type="parTrans" cxnId="{FA7A6D0C-80CF-496A-A31B-33DD973C1EE0}">
      <dgm:prSet/>
      <dgm:spPr/>
      <dgm:t>
        <a:bodyPr/>
        <a:lstStyle/>
        <a:p>
          <a:endParaRPr lang="en-US"/>
        </a:p>
      </dgm:t>
    </dgm:pt>
    <dgm:pt modelId="{FBCF84B6-F75C-4889-867F-FE72C74672A0}" type="sibTrans" cxnId="{FA7A6D0C-80CF-496A-A31B-33DD973C1EE0}">
      <dgm:prSet/>
      <dgm:spPr/>
      <dgm:t>
        <a:bodyPr/>
        <a:lstStyle/>
        <a:p>
          <a:endParaRPr lang="en-US"/>
        </a:p>
      </dgm:t>
    </dgm:pt>
    <dgm:pt modelId="{CA11C83E-9616-455D-8813-72478623A5AE}">
      <dgm:prSet phldrT="[Text]" custT="1"/>
      <dgm:spPr/>
      <dgm:t>
        <a:bodyPr/>
        <a:lstStyle/>
        <a:p>
          <a:r>
            <a:rPr lang="en-US" sz="2800" dirty="0" smtClean="0"/>
            <a:t>Capital Costs</a:t>
          </a:r>
        </a:p>
        <a:p>
          <a:r>
            <a:rPr lang="en-US" sz="2800" dirty="0" smtClean="0"/>
            <a:t>Operating Costs</a:t>
          </a:r>
          <a:endParaRPr lang="en-US" sz="2800" dirty="0"/>
        </a:p>
      </dgm:t>
    </dgm:pt>
    <dgm:pt modelId="{23D5B3D1-D900-47AD-92B0-227DE50F165B}" type="parTrans" cxnId="{12E18C7B-560B-44FA-82B0-D4A3D3E9EC09}">
      <dgm:prSet/>
      <dgm:spPr/>
      <dgm:t>
        <a:bodyPr/>
        <a:lstStyle/>
        <a:p>
          <a:endParaRPr lang="en-US"/>
        </a:p>
      </dgm:t>
    </dgm:pt>
    <dgm:pt modelId="{0486DB74-4557-410E-BBA4-53E914FBD75C}" type="sibTrans" cxnId="{12E18C7B-560B-44FA-82B0-D4A3D3E9EC09}">
      <dgm:prSet/>
      <dgm:spPr/>
      <dgm:t>
        <a:bodyPr/>
        <a:lstStyle/>
        <a:p>
          <a:endParaRPr lang="en-US"/>
        </a:p>
      </dgm:t>
    </dgm:pt>
    <dgm:pt modelId="{8743FE87-6E5D-478B-8AEE-F54A7280C942}">
      <dgm:prSet phldrT="[Text]" custT="1"/>
      <dgm:spPr/>
      <dgm:t>
        <a:bodyPr/>
        <a:lstStyle/>
        <a:p>
          <a:r>
            <a:rPr lang="en-US" sz="2800" b="1" dirty="0" smtClean="0"/>
            <a:t>Social</a:t>
          </a:r>
          <a:endParaRPr lang="en-US" sz="2000" b="1" dirty="0"/>
        </a:p>
      </dgm:t>
    </dgm:pt>
    <dgm:pt modelId="{D1116182-870A-4AC9-99B9-C4A68EEEE1D9}" type="parTrans" cxnId="{31BE2E27-DD48-4E39-9D5D-22BD2990BB40}">
      <dgm:prSet/>
      <dgm:spPr/>
      <dgm:t>
        <a:bodyPr/>
        <a:lstStyle/>
        <a:p>
          <a:endParaRPr lang="en-US"/>
        </a:p>
      </dgm:t>
    </dgm:pt>
    <dgm:pt modelId="{97F7B3DE-D1F2-442F-A254-61799F8FD301}" type="sibTrans" cxnId="{31BE2E27-DD48-4E39-9D5D-22BD2990BB40}">
      <dgm:prSet/>
      <dgm:spPr/>
      <dgm:t>
        <a:bodyPr/>
        <a:lstStyle/>
        <a:p>
          <a:endParaRPr lang="en-US"/>
        </a:p>
      </dgm:t>
    </dgm:pt>
    <dgm:pt modelId="{2127C49D-BDA7-4EE9-B1C6-0ADB20C3CEE6}">
      <dgm:prSet phldrT="[Text]" custT="1"/>
      <dgm:spPr/>
      <dgm:t>
        <a:bodyPr/>
        <a:lstStyle/>
        <a:p>
          <a:r>
            <a:rPr lang="en-US" sz="2800" dirty="0" smtClean="0"/>
            <a:t>Chemical Safety</a:t>
          </a:r>
        </a:p>
        <a:p>
          <a:r>
            <a:rPr lang="en-US" sz="2800" dirty="0" smtClean="0"/>
            <a:t>Process Safety</a:t>
          </a:r>
          <a:endParaRPr lang="en-US" sz="2800" dirty="0"/>
        </a:p>
      </dgm:t>
    </dgm:pt>
    <dgm:pt modelId="{C32DF120-903A-4ACC-817E-FC9C52A7394A}" type="parTrans" cxnId="{5F7FAC3F-D542-454E-865F-360C0F612F18}">
      <dgm:prSet/>
      <dgm:spPr/>
      <dgm:t>
        <a:bodyPr/>
        <a:lstStyle/>
        <a:p>
          <a:endParaRPr lang="en-US"/>
        </a:p>
      </dgm:t>
    </dgm:pt>
    <dgm:pt modelId="{26C940BE-F64B-448C-94D9-7EE691661ACA}" type="sibTrans" cxnId="{5F7FAC3F-D542-454E-865F-360C0F612F18}">
      <dgm:prSet/>
      <dgm:spPr/>
      <dgm:t>
        <a:bodyPr/>
        <a:lstStyle/>
        <a:p>
          <a:endParaRPr lang="en-US"/>
        </a:p>
      </dgm:t>
    </dgm:pt>
    <dgm:pt modelId="{6BD1AF42-077C-F247-B3CF-1C49AF947409}">
      <dgm:prSet phldrT="[Text]" custT="1"/>
      <dgm:spPr/>
      <dgm:t>
        <a:bodyPr/>
        <a:lstStyle/>
        <a:p>
          <a:r>
            <a:rPr lang="en-US" sz="2800" b="1" dirty="0" smtClean="0"/>
            <a:t>Environmental</a:t>
          </a:r>
          <a:endParaRPr lang="en-US" sz="2800" dirty="0"/>
        </a:p>
      </dgm:t>
    </dgm:pt>
    <dgm:pt modelId="{2F097A65-4350-B545-BDBF-DBF4C24D7E17}" type="parTrans" cxnId="{66B82FE6-05E8-A043-AAD7-E24A9AEA21C5}">
      <dgm:prSet/>
      <dgm:spPr/>
      <dgm:t>
        <a:bodyPr/>
        <a:lstStyle/>
        <a:p>
          <a:endParaRPr lang="en-US"/>
        </a:p>
      </dgm:t>
    </dgm:pt>
    <dgm:pt modelId="{96B07FFD-11AD-1740-83CF-DC70AFEADD9B}" type="sibTrans" cxnId="{66B82FE6-05E8-A043-AAD7-E24A9AEA21C5}">
      <dgm:prSet/>
      <dgm:spPr/>
      <dgm:t>
        <a:bodyPr/>
        <a:lstStyle/>
        <a:p>
          <a:endParaRPr lang="en-US"/>
        </a:p>
      </dgm:t>
    </dgm:pt>
    <dgm:pt modelId="{36393AD4-1F0A-5842-A405-C94B475E26E3}">
      <dgm:prSet phldrT="[Text]" custT="1"/>
      <dgm:spPr/>
      <dgm:t>
        <a:bodyPr/>
        <a:lstStyle/>
        <a:p>
          <a:r>
            <a:rPr lang="en-US" sz="2800" dirty="0" smtClean="0"/>
            <a:t>Potential Impacts</a:t>
          </a:r>
          <a:endParaRPr lang="en-US" sz="2800" dirty="0"/>
        </a:p>
      </dgm:t>
    </dgm:pt>
    <dgm:pt modelId="{FA07664C-6385-AD46-84BB-75819534C8A1}" type="parTrans" cxnId="{36FF0C57-79B4-7040-82C2-CB3DD277936C}">
      <dgm:prSet/>
      <dgm:spPr/>
      <dgm:t>
        <a:bodyPr/>
        <a:lstStyle/>
        <a:p>
          <a:endParaRPr lang="en-US"/>
        </a:p>
      </dgm:t>
    </dgm:pt>
    <dgm:pt modelId="{7426D7B3-E94F-B44C-A6B0-FFFCFE65BEA3}" type="sibTrans" cxnId="{36FF0C57-79B4-7040-82C2-CB3DD277936C}">
      <dgm:prSet/>
      <dgm:spPr/>
      <dgm:t>
        <a:bodyPr/>
        <a:lstStyle/>
        <a:p>
          <a:endParaRPr lang="en-US"/>
        </a:p>
      </dgm:t>
    </dgm:pt>
    <dgm:pt modelId="{28566421-DF23-4859-8860-46C11FEA5ACA}" type="pres">
      <dgm:prSet presAssocID="{2325C740-C6C5-4D17-9E47-17EE29A6702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D65A165-9408-4D4E-A898-A642AD4E7D90}" type="pres">
      <dgm:prSet presAssocID="{131631F0-C552-46F7-9F7B-9D8EEE573BE8}" presName="horFlow" presStyleCnt="0"/>
      <dgm:spPr/>
    </dgm:pt>
    <dgm:pt modelId="{D73B87C9-B0CF-4FBA-B779-4D00E0FCBE3F}" type="pres">
      <dgm:prSet presAssocID="{131631F0-C552-46F7-9F7B-9D8EEE573BE8}" presName="bigChev" presStyleLbl="node1" presStyleIdx="0" presStyleCnt="3" custScaleX="126923"/>
      <dgm:spPr/>
      <dgm:t>
        <a:bodyPr/>
        <a:lstStyle/>
        <a:p>
          <a:endParaRPr lang="en-US"/>
        </a:p>
      </dgm:t>
    </dgm:pt>
    <dgm:pt modelId="{40F78A78-4044-4316-A20C-E0B1E370C75D}" type="pres">
      <dgm:prSet presAssocID="{23D5B3D1-D900-47AD-92B0-227DE50F165B}" presName="parTrans" presStyleCnt="0"/>
      <dgm:spPr/>
    </dgm:pt>
    <dgm:pt modelId="{3EB72DAA-BE87-4E9B-8B7D-15758E262507}" type="pres">
      <dgm:prSet presAssocID="{CA11C83E-9616-455D-8813-72478623A5AE}" presName="node" presStyleLbl="alignAccFollowNode1" presStyleIdx="0" presStyleCnt="3" custScaleX="1533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353A67-F6A0-4325-9840-98DAD2D267DD}" type="pres">
      <dgm:prSet presAssocID="{131631F0-C552-46F7-9F7B-9D8EEE573BE8}" presName="vSp" presStyleCnt="0"/>
      <dgm:spPr/>
    </dgm:pt>
    <dgm:pt modelId="{8D16008B-FA9B-8540-902C-2381CC3620B0}" type="pres">
      <dgm:prSet presAssocID="{6BD1AF42-077C-F247-B3CF-1C49AF947409}" presName="horFlow" presStyleCnt="0"/>
      <dgm:spPr/>
    </dgm:pt>
    <dgm:pt modelId="{0E99A6FC-DD6B-8144-941A-C31E137F7FE4}" type="pres">
      <dgm:prSet presAssocID="{6BD1AF42-077C-F247-B3CF-1C49AF947409}" presName="bigChev" presStyleLbl="node1" presStyleIdx="1" presStyleCnt="3" custScaleX="128769"/>
      <dgm:spPr/>
      <dgm:t>
        <a:bodyPr/>
        <a:lstStyle/>
        <a:p>
          <a:endParaRPr lang="en-US"/>
        </a:p>
      </dgm:t>
    </dgm:pt>
    <dgm:pt modelId="{B27AEC57-708C-0143-9B8F-7FEB0F1BB9C2}" type="pres">
      <dgm:prSet presAssocID="{FA07664C-6385-AD46-84BB-75819534C8A1}" presName="parTrans" presStyleCnt="0"/>
      <dgm:spPr/>
    </dgm:pt>
    <dgm:pt modelId="{7D8C5FA9-F433-F445-829A-A20E67BB89F0}" type="pres">
      <dgm:prSet presAssocID="{36393AD4-1F0A-5842-A405-C94B475E26E3}" presName="node" presStyleLbl="alignAccFollowNode1" presStyleIdx="1" presStyleCnt="3" custScaleX="1544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59337-1ACA-854D-B877-C5ED4FCEADC0}" type="pres">
      <dgm:prSet presAssocID="{6BD1AF42-077C-F247-B3CF-1C49AF947409}" presName="vSp" presStyleCnt="0"/>
      <dgm:spPr/>
    </dgm:pt>
    <dgm:pt modelId="{87886793-2F30-40C4-8698-3A4008064B39}" type="pres">
      <dgm:prSet presAssocID="{8743FE87-6E5D-478B-8AEE-F54A7280C942}" presName="horFlow" presStyleCnt="0"/>
      <dgm:spPr/>
    </dgm:pt>
    <dgm:pt modelId="{1B9EAC88-2F96-48DB-AE65-4AE1C8EDD984}" type="pres">
      <dgm:prSet presAssocID="{8743FE87-6E5D-478B-8AEE-F54A7280C942}" presName="bigChev" presStyleLbl="node1" presStyleIdx="2" presStyleCnt="3" custScaleX="126923"/>
      <dgm:spPr/>
      <dgm:t>
        <a:bodyPr/>
        <a:lstStyle/>
        <a:p>
          <a:endParaRPr lang="en-US"/>
        </a:p>
      </dgm:t>
    </dgm:pt>
    <dgm:pt modelId="{52FD9CC8-80AC-4427-BEF4-44990B382600}" type="pres">
      <dgm:prSet presAssocID="{C32DF120-903A-4ACC-817E-FC9C52A7394A}" presName="parTrans" presStyleCnt="0"/>
      <dgm:spPr/>
    </dgm:pt>
    <dgm:pt modelId="{5D41C96B-A5BC-42E3-AEF9-79775FA5B577}" type="pres">
      <dgm:prSet presAssocID="{2127C49D-BDA7-4EE9-B1C6-0ADB20C3CEE6}" presName="node" presStyleLbl="alignAccFollowNode1" presStyleIdx="2" presStyleCnt="3" custScaleX="1567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428D6D-4A70-7A43-89B0-4F29E7106272}" type="presOf" srcId="{131631F0-C552-46F7-9F7B-9D8EEE573BE8}" destId="{D73B87C9-B0CF-4FBA-B779-4D00E0FCBE3F}" srcOrd="0" destOrd="0" presId="urn:microsoft.com/office/officeart/2005/8/layout/lProcess3"/>
    <dgm:cxn modelId="{FA7A6D0C-80CF-496A-A31B-33DD973C1EE0}" srcId="{2325C740-C6C5-4D17-9E47-17EE29A67025}" destId="{131631F0-C552-46F7-9F7B-9D8EEE573BE8}" srcOrd="0" destOrd="0" parTransId="{BF5498CA-F7A1-4B84-BEC5-C37191711286}" sibTransId="{FBCF84B6-F75C-4889-867F-FE72C74672A0}"/>
    <dgm:cxn modelId="{36FF0C57-79B4-7040-82C2-CB3DD277936C}" srcId="{6BD1AF42-077C-F247-B3CF-1C49AF947409}" destId="{36393AD4-1F0A-5842-A405-C94B475E26E3}" srcOrd="0" destOrd="0" parTransId="{FA07664C-6385-AD46-84BB-75819534C8A1}" sibTransId="{7426D7B3-E94F-B44C-A6B0-FFFCFE65BEA3}"/>
    <dgm:cxn modelId="{66B82FE6-05E8-A043-AAD7-E24A9AEA21C5}" srcId="{2325C740-C6C5-4D17-9E47-17EE29A67025}" destId="{6BD1AF42-077C-F247-B3CF-1C49AF947409}" srcOrd="1" destOrd="0" parTransId="{2F097A65-4350-B545-BDBF-DBF4C24D7E17}" sibTransId="{96B07FFD-11AD-1740-83CF-DC70AFEADD9B}"/>
    <dgm:cxn modelId="{31BE2E27-DD48-4E39-9D5D-22BD2990BB40}" srcId="{2325C740-C6C5-4D17-9E47-17EE29A67025}" destId="{8743FE87-6E5D-478B-8AEE-F54A7280C942}" srcOrd="2" destOrd="0" parTransId="{D1116182-870A-4AC9-99B9-C4A68EEEE1D9}" sibTransId="{97F7B3DE-D1F2-442F-A254-61799F8FD301}"/>
    <dgm:cxn modelId="{97775E78-C7AB-724E-A5B4-D8B5EDA59531}" type="presOf" srcId="{36393AD4-1F0A-5842-A405-C94B475E26E3}" destId="{7D8C5FA9-F433-F445-829A-A20E67BB89F0}" srcOrd="0" destOrd="0" presId="urn:microsoft.com/office/officeart/2005/8/layout/lProcess3"/>
    <dgm:cxn modelId="{A962AB75-E252-454A-B818-2395F036C979}" type="presOf" srcId="{8743FE87-6E5D-478B-8AEE-F54A7280C942}" destId="{1B9EAC88-2F96-48DB-AE65-4AE1C8EDD984}" srcOrd="0" destOrd="0" presId="urn:microsoft.com/office/officeart/2005/8/layout/lProcess3"/>
    <dgm:cxn modelId="{C8917678-507E-364B-B02E-0C4F50F627AB}" type="presOf" srcId="{CA11C83E-9616-455D-8813-72478623A5AE}" destId="{3EB72DAA-BE87-4E9B-8B7D-15758E262507}" srcOrd="0" destOrd="0" presId="urn:microsoft.com/office/officeart/2005/8/layout/lProcess3"/>
    <dgm:cxn modelId="{71F1188F-5A5E-7843-A01D-40B1B2A0183E}" type="presOf" srcId="{2127C49D-BDA7-4EE9-B1C6-0ADB20C3CEE6}" destId="{5D41C96B-A5BC-42E3-AEF9-79775FA5B577}" srcOrd="0" destOrd="0" presId="urn:microsoft.com/office/officeart/2005/8/layout/lProcess3"/>
    <dgm:cxn modelId="{5F7FAC3F-D542-454E-865F-360C0F612F18}" srcId="{8743FE87-6E5D-478B-8AEE-F54A7280C942}" destId="{2127C49D-BDA7-4EE9-B1C6-0ADB20C3CEE6}" srcOrd="0" destOrd="0" parTransId="{C32DF120-903A-4ACC-817E-FC9C52A7394A}" sibTransId="{26C940BE-F64B-448C-94D9-7EE691661ACA}"/>
    <dgm:cxn modelId="{D3E4513F-E600-554D-9716-7012EADD05E3}" type="presOf" srcId="{6BD1AF42-077C-F247-B3CF-1C49AF947409}" destId="{0E99A6FC-DD6B-8144-941A-C31E137F7FE4}" srcOrd="0" destOrd="0" presId="urn:microsoft.com/office/officeart/2005/8/layout/lProcess3"/>
    <dgm:cxn modelId="{FF50DD53-516A-9A46-A5E3-BE3AAE23B168}" type="presOf" srcId="{2325C740-C6C5-4D17-9E47-17EE29A67025}" destId="{28566421-DF23-4859-8860-46C11FEA5ACA}" srcOrd="0" destOrd="0" presId="urn:microsoft.com/office/officeart/2005/8/layout/lProcess3"/>
    <dgm:cxn modelId="{12E18C7B-560B-44FA-82B0-D4A3D3E9EC09}" srcId="{131631F0-C552-46F7-9F7B-9D8EEE573BE8}" destId="{CA11C83E-9616-455D-8813-72478623A5AE}" srcOrd="0" destOrd="0" parTransId="{23D5B3D1-D900-47AD-92B0-227DE50F165B}" sibTransId="{0486DB74-4557-410E-BBA4-53E914FBD75C}"/>
    <dgm:cxn modelId="{CA37BE8B-9EDE-5349-8D2F-5D31AEFEDF8F}" type="presParOf" srcId="{28566421-DF23-4859-8860-46C11FEA5ACA}" destId="{4D65A165-9408-4D4E-A898-A642AD4E7D90}" srcOrd="0" destOrd="0" presId="urn:microsoft.com/office/officeart/2005/8/layout/lProcess3"/>
    <dgm:cxn modelId="{E77B6887-56E4-734F-A662-2A5049729532}" type="presParOf" srcId="{4D65A165-9408-4D4E-A898-A642AD4E7D90}" destId="{D73B87C9-B0CF-4FBA-B779-4D00E0FCBE3F}" srcOrd="0" destOrd="0" presId="urn:microsoft.com/office/officeart/2005/8/layout/lProcess3"/>
    <dgm:cxn modelId="{CC7F5680-31A5-E740-AFA5-2D471737EF68}" type="presParOf" srcId="{4D65A165-9408-4D4E-A898-A642AD4E7D90}" destId="{40F78A78-4044-4316-A20C-E0B1E370C75D}" srcOrd="1" destOrd="0" presId="urn:microsoft.com/office/officeart/2005/8/layout/lProcess3"/>
    <dgm:cxn modelId="{C1F32C8D-3586-4D42-B1D6-9E0C22B49632}" type="presParOf" srcId="{4D65A165-9408-4D4E-A898-A642AD4E7D90}" destId="{3EB72DAA-BE87-4E9B-8B7D-15758E262507}" srcOrd="2" destOrd="0" presId="urn:microsoft.com/office/officeart/2005/8/layout/lProcess3"/>
    <dgm:cxn modelId="{B1EA40D1-F8FB-3E47-86F4-D72874205EF0}" type="presParOf" srcId="{28566421-DF23-4859-8860-46C11FEA5ACA}" destId="{00353A67-F6A0-4325-9840-98DAD2D267DD}" srcOrd="1" destOrd="0" presId="urn:microsoft.com/office/officeart/2005/8/layout/lProcess3"/>
    <dgm:cxn modelId="{E4BE82AB-1B28-3F45-9BD3-928739D2B016}" type="presParOf" srcId="{28566421-DF23-4859-8860-46C11FEA5ACA}" destId="{8D16008B-FA9B-8540-902C-2381CC3620B0}" srcOrd="2" destOrd="0" presId="urn:microsoft.com/office/officeart/2005/8/layout/lProcess3"/>
    <dgm:cxn modelId="{21E91770-081B-E14C-A100-BA91A20FD0FC}" type="presParOf" srcId="{8D16008B-FA9B-8540-902C-2381CC3620B0}" destId="{0E99A6FC-DD6B-8144-941A-C31E137F7FE4}" srcOrd="0" destOrd="0" presId="urn:microsoft.com/office/officeart/2005/8/layout/lProcess3"/>
    <dgm:cxn modelId="{AEE4F965-84F4-7742-BE47-903094A7AC89}" type="presParOf" srcId="{8D16008B-FA9B-8540-902C-2381CC3620B0}" destId="{B27AEC57-708C-0143-9B8F-7FEB0F1BB9C2}" srcOrd="1" destOrd="0" presId="urn:microsoft.com/office/officeart/2005/8/layout/lProcess3"/>
    <dgm:cxn modelId="{6C95AAB4-2C6F-B341-AB44-BD826F4C0C55}" type="presParOf" srcId="{8D16008B-FA9B-8540-902C-2381CC3620B0}" destId="{7D8C5FA9-F433-F445-829A-A20E67BB89F0}" srcOrd="2" destOrd="0" presId="urn:microsoft.com/office/officeart/2005/8/layout/lProcess3"/>
    <dgm:cxn modelId="{4A134812-91DC-104B-905C-77958CF045CF}" type="presParOf" srcId="{28566421-DF23-4859-8860-46C11FEA5ACA}" destId="{F0D59337-1ACA-854D-B877-C5ED4FCEADC0}" srcOrd="3" destOrd="0" presId="urn:microsoft.com/office/officeart/2005/8/layout/lProcess3"/>
    <dgm:cxn modelId="{650E7C7B-D5CF-3F46-9A8D-30A02D8CDD2B}" type="presParOf" srcId="{28566421-DF23-4859-8860-46C11FEA5ACA}" destId="{87886793-2F30-40C4-8698-3A4008064B39}" srcOrd="4" destOrd="0" presId="urn:microsoft.com/office/officeart/2005/8/layout/lProcess3"/>
    <dgm:cxn modelId="{2BD1C73F-A48B-9044-93E8-68E7423908AF}" type="presParOf" srcId="{87886793-2F30-40C4-8698-3A4008064B39}" destId="{1B9EAC88-2F96-48DB-AE65-4AE1C8EDD984}" srcOrd="0" destOrd="0" presId="urn:microsoft.com/office/officeart/2005/8/layout/lProcess3"/>
    <dgm:cxn modelId="{5DCF4DD8-18FA-DC4D-ADDD-46E1CED3921F}" type="presParOf" srcId="{87886793-2F30-40C4-8698-3A4008064B39}" destId="{52FD9CC8-80AC-4427-BEF4-44990B382600}" srcOrd="1" destOrd="0" presId="urn:microsoft.com/office/officeart/2005/8/layout/lProcess3"/>
    <dgm:cxn modelId="{C86ECA52-8E2F-974F-BB58-CFFFD20BCD4F}" type="presParOf" srcId="{87886793-2F30-40C4-8698-3A4008064B39}" destId="{5D41C96B-A5BC-42E3-AEF9-79775FA5B577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B87C9-B0CF-4FBA-B779-4D00E0FCBE3F}">
      <dsp:nvSpPr>
        <dsp:cNvPr id="0" name=""/>
        <dsp:cNvSpPr/>
      </dsp:nvSpPr>
      <dsp:spPr>
        <a:xfrm>
          <a:off x="185739" y="1269"/>
          <a:ext cx="3929060" cy="123825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Economic</a:t>
          </a:r>
          <a:endParaRPr lang="en-US" sz="2800" b="1" kern="1200" dirty="0"/>
        </a:p>
      </dsp:txBody>
      <dsp:txXfrm>
        <a:off x="804864" y="1269"/>
        <a:ext cx="2690810" cy="1238250"/>
      </dsp:txXfrm>
    </dsp:sp>
    <dsp:sp modelId="{3EB72DAA-BE87-4E9B-8B7D-15758E262507}">
      <dsp:nvSpPr>
        <dsp:cNvPr id="0" name=""/>
        <dsp:cNvSpPr/>
      </dsp:nvSpPr>
      <dsp:spPr>
        <a:xfrm>
          <a:off x="3712368" y="106521"/>
          <a:ext cx="3940974" cy="1027747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Capital Costs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Operating Costs</a:t>
          </a:r>
          <a:endParaRPr lang="en-US" sz="2800" kern="1200" dirty="0"/>
        </a:p>
      </dsp:txBody>
      <dsp:txXfrm>
        <a:off x="4226242" y="106521"/>
        <a:ext cx="2913227" cy="1027747"/>
      </dsp:txXfrm>
    </dsp:sp>
    <dsp:sp modelId="{0E99A6FC-DD6B-8144-941A-C31E137F7FE4}">
      <dsp:nvSpPr>
        <dsp:cNvPr id="0" name=""/>
        <dsp:cNvSpPr/>
      </dsp:nvSpPr>
      <dsp:spPr>
        <a:xfrm>
          <a:off x="185739" y="1412874"/>
          <a:ext cx="3986205" cy="1238250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Environmental</a:t>
          </a:r>
          <a:endParaRPr lang="en-US" sz="2800" kern="1200" dirty="0"/>
        </a:p>
      </dsp:txBody>
      <dsp:txXfrm>
        <a:off x="804864" y="1412874"/>
        <a:ext cx="2747955" cy="1238250"/>
      </dsp:txXfrm>
    </dsp:sp>
    <dsp:sp modelId="{7D8C5FA9-F433-F445-829A-A20E67BB89F0}">
      <dsp:nvSpPr>
        <dsp:cNvPr id="0" name=""/>
        <dsp:cNvSpPr/>
      </dsp:nvSpPr>
      <dsp:spPr>
        <a:xfrm>
          <a:off x="3769513" y="1518126"/>
          <a:ext cx="3969546" cy="1027747"/>
        </a:xfrm>
        <a:prstGeom prst="chevron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Potential Impacts</a:t>
          </a:r>
          <a:endParaRPr lang="en-US" sz="2800" kern="1200" dirty="0"/>
        </a:p>
      </dsp:txBody>
      <dsp:txXfrm>
        <a:off x="4283387" y="1518126"/>
        <a:ext cx="2941799" cy="1027747"/>
      </dsp:txXfrm>
    </dsp:sp>
    <dsp:sp modelId="{1B9EAC88-2F96-48DB-AE65-4AE1C8EDD984}">
      <dsp:nvSpPr>
        <dsp:cNvPr id="0" name=""/>
        <dsp:cNvSpPr/>
      </dsp:nvSpPr>
      <dsp:spPr>
        <a:xfrm>
          <a:off x="185739" y="2824480"/>
          <a:ext cx="3929060" cy="1238250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Social</a:t>
          </a:r>
          <a:endParaRPr lang="en-US" sz="2000" b="1" kern="1200" dirty="0"/>
        </a:p>
      </dsp:txBody>
      <dsp:txXfrm>
        <a:off x="804864" y="2824480"/>
        <a:ext cx="2690810" cy="1238250"/>
      </dsp:txXfrm>
    </dsp:sp>
    <dsp:sp modelId="{5D41C96B-A5BC-42E3-AEF9-79775FA5B577}">
      <dsp:nvSpPr>
        <dsp:cNvPr id="0" name=""/>
        <dsp:cNvSpPr/>
      </dsp:nvSpPr>
      <dsp:spPr>
        <a:xfrm>
          <a:off x="3712368" y="2929731"/>
          <a:ext cx="4026689" cy="1027747"/>
        </a:xfrm>
        <a:prstGeom prst="chevron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Chemical Safety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Process Safety</a:t>
          </a:r>
          <a:endParaRPr lang="en-US" sz="2800" kern="1200" dirty="0"/>
        </a:p>
      </dsp:txBody>
      <dsp:txXfrm>
        <a:off x="4226242" y="2929731"/>
        <a:ext cx="2998942" cy="1027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0.59434</cdr:x>
      <cdr:y>0.89231</cdr:y>
    </cdr:from>
    <cdr:to>
      <cdr:x>0.9575</cdr:x>
      <cdr:y>0.97691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800600" y="4419600"/>
          <a:ext cx="2933334" cy="41904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0.07976</cdr:x>
      <cdr:y>0.23214</cdr:y>
    </cdr:from>
    <cdr:to>
      <cdr:x>0.39175</cdr:x>
      <cdr:y>0.2343</cdr:y>
    </cdr:to>
    <cdr:sp macro="" textlink="">
      <cdr:nvSpPr>
        <cdr:cNvPr id="4" name="Straight Connector 3"/>
        <cdr:cNvSpPr/>
      </cdr:nvSpPr>
      <cdr:spPr>
        <a:xfrm xmlns:a="http://schemas.openxmlformats.org/drawingml/2006/main" flipV="1">
          <a:off x="589538" y="990600"/>
          <a:ext cx="2306062" cy="9205"/>
        </a:xfrm>
        <a:prstGeom xmlns:a="http://schemas.openxmlformats.org/drawingml/2006/main" prst="line">
          <a:avLst/>
        </a:prstGeom>
        <a:ln xmlns:a="http://schemas.openxmlformats.org/drawingml/2006/main" w="25400" cmpd="sng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0.39175</cdr:x>
      <cdr:y>0.23214</cdr:y>
    </cdr:from>
    <cdr:to>
      <cdr:x>0.39175</cdr:x>
      <cdr:y>0.78571</cdr:y>
    </cdr:to>
    <cdr:sp macro="" textlink="">
      <cdr:nvSpPr>
        <cdr:cNvPr id="8" name="Straight Connector 7"/>
        <cdr:cNvSpPr/>
      </cdr:nvSpPr>
      <cdr:spPr>
        <a:xfrm xmlns:a="http://schemas.openxmlformats.org/drawingml/2006/main" rot="16200000" flipH="1">
          <a:off x="1714500" y="2171700"/>
          <a:ext cx="2362200" cy="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0.17352</cdr:x>
      <cdr:y>0.25397</cdr:y>
    </cdr:from>
    <cdr:to>
      <cdr:x>0.17352</cdr:x>
      <cdr:y>0.85714</cdr:y>
    </cdr:to>
    <cdr:sp macro="" textlink="">
      <cdr:nvSpPr>
        <cdr:cNvPr id="3" name="Straight Connector 2"/>
        <cdr:cNvSpPr/>
      </cdr:nvSpPr>
      <cdr:spPr bwMode="auto">
        <a:xfrm xmlns:a="http://schemas.openxmlformats.org/drawingml/2006/main">
          <a:off x="1447800" y="1219200"/>
          <a:ext cx="0" cy="289560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rgbClr val="C00000"/>
          </a:solidFill>
          <a:prstDash val="solid"/>
          <a:miter lim="800000"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non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t" anchorCtr="0" compatLnSpc="1">
            <a:prstTxWarp prst="textNoShape">
              <a:avLst/>
            </a:prstTxWarp>
            <a:spAutoFit/>
          </a:bodyPr>
          <a:lstStyle>
            <a:lvl1pPr defTabSz="931863" eaLnBrk="0" hangingPunct="0">
              <a:spcBef>
                <a:spcPct val="50000"/>
              </a:spcBef>
              <a:defRPr sz="1200"/>
            </a:lvl1pPr>
          </a:lstStyle>
          <a:p>
            <a:endParaRPr lang="en-US" altLang="zh-CN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9863" y="0"/>
            <a:ext cx="3043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t" anchorCtr="0" compatLnSpc="1">
            <a:prstTxWarp prst="textNoShape">
              <a:avLst/>
            </a:prstTxWarp>
            <a:spAutoFit/>
          </a:bodyPr>
          <a:lstStyle>
            <a:lvl1pPr algn="r" defTabSz="931863" eaLnBrk="0" hangingPunct="0">
              <a:spcBef>
                <a:spcPct val="50000"/>
              </a:spcBef>
              <a:defRPr sz="1200"/>
            </a:lvl1pPr>
          </a:lstStyle>
          <a:p>
            <a:endParaRPr lang="en-US" altLang="zh-CN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97950"/>
            <a:ext cx="30432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b" anchorCtr="0" compatLnSpc="1">
            <a:prstTxWarp prst="textNoShape">
              <a:avLst/>
            </a:prstTxWarp>
            <a:spAutoFit/>
          </a:bodyPr>
          <a:lstStyle>
            <a:lvl1pPr defTabSz="931863" eaLnBrk="0" hangingPunct="0">
              <a:spcBef>
                <a:spcPct val="50000"/>
              </a:spcBef>
              <a:defRPr sz="1200"/>
            </a:lvl1pPr>
          </a:lstStyle>
          <a:p>
            <a:endParaRPr lang="en-US" altLang="zh-CN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9863" y="8997950"/>
            <a:ext cx="3043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3" tIns="46557" rIns="93113" bIns="46557" numCol="1" anchor="b" anchorCtr="0" compatLnSpc="1">
            <a:prstTxWarp prst="textNoShape">
              <a:avLst/>
            </a:prstTxWarp>
            <a:spAutoFit/>
          </a:bodyPr>
          <a:lstStyle>
            <a:lvl1pPr algn="r" defTabSz="931863" eaLnBrk="0" hangingPunct="0">
              <a:spcBef>
                <a:spcPct val="50000"/>
              </a:spcBef>
              <a:defRPr sz="1200"/>
            </a:lvl1pPr>
          </a:lstStyle>
          <a:p>
            <a:fld id="{22FD3975-F380-417A-8393-9A90D103C25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7403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6" tIns="46647" rIns="93296" bIns="46647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9863" y="0"/>
            <a:ext cx="304323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6" tIns="46647" rIns="93296" bIns="46647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/>
            </a:lvl1pPr>
          </a:lstStyle>
          <a:p>
            <a:endParaRPr lang="en-US" altLang="zh-CN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52962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21188"/>
            <a:ext cx="5149850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6" tIns="46647" rIns="93296" bIns="46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3963"/>
            <a:ext cx="304323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6" tIns="46647" rIns="93296" bIns="46647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96" tIns="46647" rIns="93296" bIns="46647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/>
            </a:lvl1pPr>
          </a:lstStyle>
          <a:p>
            <a:fld id="{86BDE2D3-95B7-40C5-AB7E-92FCB17AC3F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607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9579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1792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9133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3069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8116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5947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39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0251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4781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4950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1789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112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2569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3851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3851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4437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DE2D3-95B7-40C5-AB7E-92FCB17AC3F8}" type="slidenum">
              <a:rPr lang="zh-CN" altLang="en-US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443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0B8A-90BF-4570-9861-C2207184CA9F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729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D6625-2855-4E31-87CD-BFF59558A853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6521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EBD4B-7DD0-476F-9DC5-7BA1C9DC1220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73832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C3A5-BDE1-C546-873A-EDE088910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04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FD5E-253C-4B49-A751-0BB55E87E7F8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878643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C09B8-D45E-4A25-B8D3-7E15EE6D8C99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1308244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4ADF-4599-4432-B6EB-CF3C1B6BAFFE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96176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67126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D909C-25A9-420C-AD02-49AC6B9CCA41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366914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8B845-DC0A-4A6D-BF4B-03C3DA7E5E2B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40551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9E088-0B9A-4105-BD17-3A962CF1A0F7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2422579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DECB-1437-4AE8-842B-432DD644A7DA}" type="slidenum">
              <a:rPr lang="zh-CN" altLang="en-US" smtClean="0"/>
              <a:pPr/>
              <a:t>‹#›</a:t>
            </a:fld>
            <a:endParaRPr lang="en-US" altLang="zh-CN" sz="1400"/>
          </a:p>
        </p:txBody>
      </p:sp>
    </p:spTree>
    <p:extLst>
      <p:ext uri="{BB962C8B-B14F-4D97-AF65-F5344CB8AC3E}">
        <p14:creationId xmlns:p14="http://schemas.microsoft.com/office/powerpoint/2010/main" val="325144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812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Sustainability Root Cause Analysis</a:t>
            </a:r>
            <a:br>
              <a:rPr lang="en-US" dirty="0" smtClean="0"/>
            </a:br>
            <a:r>
              <a:rPr lang="en-US" dirty="0" smtClean="0"/>
              <a:t>(SRCA)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2000" dirty="0" smtClean="0"/>
              <a:t>Helen H. Lou, Professor</a:t>
            </a:r>
          </a:p>
          <a:p>
            <a:pPr algn="ctr"/>
            <a:r>
              <a:rPr lang="en-US" sz="2000" dirty="0" smtClean="0">
                <a:ea typeface="宋体"/>
              </a:rPr>
              <a:t>Dan F. Smith Department of Chemical Engineering </a:t>
            </a:r>
          </a:p>
          <a:p>
            <a:pPr algn="ctr"/>
            <a:r>
              <a:rPr lang="en-US" sz="2000" dirty="0" smtClean="0">
                <a:ea typeface="宋体"/>
              </a:rPr>
              <a:t>Lamar University</a:t>
            </a:r>
          </a:p>
          <a:p>
            <a:pPr algn="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0B8A-90BF-4570-9861-C2207184CA9F}" type="slidenum">
              <a:rPr lang="zh-CN" altLang="en-US" smtClean="0"/>
              <a:pPr/>
              <a:t>10</a:t>
            </a:fld>
            <a:endParaRPr lang="en-US" altLang="zh-CN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87630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Sustainability Assessment: </a:t>
            </a:r>
            <a:r>
              <a:rPr lang="en-US" sz="3200" dirty="0"/>
              <a:t>Social Criteria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1143000"/>
            <a:ext cx="838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>
                <a:latin typeface="+mj-lt"/>
                <a:cs typeface="Calibri"/>
              </a:rPr>
              <a:t>The social aspect of </a:t>
            </a:r>
            <a:r>
              <a:rPr lang="en-US" dirty="0" smtClean="0">
                <a:latin typeface="+mj-lt"/>
                <a:cs typeface="Calibri"/>
              </a:rPr>
              <a:t>sustainability is the most difficult  to measure and it involves many soft criteria, </a:t>
            </a:r>
            <a:r>
              <a:rPr lang="en-US" dirty="0">
                <a:latin typeface="+mj-lt"/>
              </a:rPr>
              <a:t>which are based on human intuitive and it is normally influenced by the decision maker’s knowledge and experience</a:t>
            </a:r>
            <a:r>
              <a:rPr lang="en-US" dirty="0" smtClean="0">
                <a:latin typeface="+mj-lt"/>
              </a:rPr>
              <a:t>. </a:t>
            </a:r>
          </a:p>
          <a:p>
            <a:pPr marL="342900" indent="-342900">
              <a:buFont typeface="Arial"/>
              <a:buChar char="•"/>
            </a:pPr>
            <a:endParaRPr lang="en-US" dirty="0" smtClean="0">
              <a:latin typeface="+mj-lt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+mj-lt"/>
              </a:rPr>
              <a:t>Some of the commonly used sub-indicators are listed below: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j-lt"/>
                <a:cs typeface="Calibri"/>
              </a:rPr>
              <a:t>Relationship with local community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j-lt"/>
                <a:cs typeface="Calibri"/>
              </a:rPr>
              <a:t>Safety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j-lt"/>
                <a:cs typeface="Calibri"/>
              </a:rPr>
              <a:t>Number of jobs provided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j-lt"/>
                <a:cs typeface="Calibri"/>
              </a:rPr>
              <a:t>Wealth created per employee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j-lt"/>
                <a:cs typeface="Calibri"/>
              </a:rPr>
              <a:t>Equity</a:t>
            </a:r>
          </a:p>
        </p:txBody>
      </p:sp>
    </p:spTree>
    <p:extLst>
      <p:ext uri="{BB962C8B-B14F-4D97-AF65-F5344CB8AC3E}">
        <p14:creationId xmlns:p14="http://schemas.microsoft.com/office/powerpoint/2010/main" val="34565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0" y="3834714"/>
            <a:ext cx="3409950" cy="2718486"/>
          </a:xfrm>
        </p:spPr>
        <p:txBody>
          <a:bodyPr>
            <a:noAutofit/>
          </a:bodyPr>
          <a:lstStyle/>
          <a:p>
            <a:pPr marL="514350" indent="-514350"/>
            <a:r>
              <a:rPr lang="en-US" sz="2800" b="1" i="1" u="sng" dirty="0" smtClean="0">
                <a:solidFill>
                  <a:srgbClr val="FF3300"/>
                </a:solidFill>
              </a:rPr>
              <a:t>Process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Inventory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Temperature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Pressure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Equipment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0B8A-90BF-4570-9861-C2207184CA9F}" type="slidenum">
              <a:rPr lang="zh-CN" altLang="en-US" smtClean="0"/>
              <a:pPr/>
              <a:t>11</a:t>
            </a:fld>
            <a:endParaRPr lang="en-US" altLang="zh-CN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066800" y="3882101"/>
            <a:ext cx="3562350" cy="259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tabLst/>
              <a:defRPr/>
            </a:pPr>
            <a:r>
              <a:rPr kumimoji="0" lang="en-US" sz="2800" b="1" i="1" u="sng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Chemical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cs typeface="+mn-cs"/>
              </a:rPr>
              <a:t>Flammability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800" kern="0" dirty="0" smtClean="0">
                <a:solidFill>
                  <a:srgbClr val="0D0C0B"/>
                </a:solidFill>
                <a:latin typeface="+mn-lt"/>
                <a:cs typeface="+mn-cs"/>
              </a:rPr>
              <a:t>Explosiveness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800" kern="0" dirty="0" smtClean="0">
                <a:solidFill>
                  <a:srgbClr val="0D0C0B"/>
                </a:solidFill>
                <a:latin typeface="+mn-lt"/>
                <a:cs typeface="+mn-cs"/>
              </a:rPr>
              <a:t>Toxic Exposure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cs typeface="+mn-cs"/>
              </a:rPr>
              <a:t>Corrosiveness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87630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Sustainability Assessment: </a:t>
            </a:r>
            <a:r>
              <a:rPr lang="en-US" sz="3200" dirty="0"/>
              <a:t>Social Criteria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1143000"/>
            <a:ext cx="838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For chemical manufacturing, social criteria is mainly about the </a:t>
            </a:r>
            <a:r>
              <a:rPr lang="en-US" dirty="0">
                <a:latin typeface="Calibri"/>
                <a:cs typeface="Calibri"/>
              </a:rPr>
              <a:t>degree </a:t>
            </a:r>
            <a:r>
              <a:rPr lang="en-US" dirty="0" smtClean="0">
                <a:latin typeface="Calibri"/>
                <a:cs typeface="Calibri"/>
              </a:rPr>
              <a:t>of </a:t>
            </a:r>
            <a:r>
              <a:rPr lang="en-US" dirty="0">
                <a:latin typeface="Calibri"/>
                <a:cs typeface="Calibri"/>
              </a:rPr>
              <a:t>safety of the </a:t>
            </a:r>
            <a:r>
              <a:rPr lang="en-US" dirty="0" smtClean="0">
                <a:latin typeface="Calibri"/>
                <a:cs typeface="Calibri"/>
              </a:rPr>
              <a:t>process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D0C0B"/>
                </a:solidFill>
                <a:latin typeface="Calibri"/>
                <a:cs typeface="Calibri"/>
              </a:rPr>
              <a:t>Suitable </a:t>
            </a:r>
            <a:r>
              <a:rPr lang="en-US" dirty="0">
                <a:solidFill>
                  <a:srgbClr val="0D0C0B"/>
                </a:solidFill>
                <a:latin typeface="Calibri"/>
                <a:cs typeface="Calibri"/>
              </a:rPr>
              <a:t>for early design </a:t>
            </a:r>
            <a:r>
              <a:rPr lang="en-US" dirty="0" smtClean="0">
                <a:solidFill>
                  <a:srgbClr val="0D0C0B"/>
                </a:solidFill>
                <a:latin typeface="Calibri"/>
                <a:cs typeface="Calibri"/>
              </a:rPr>
              <a:t>stage</a:t>
            </a:r>
            <a:endParaRPr lang="en-US" sz="2000" dirty="0" smtClean="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Safety Evaluation conducted by computing the </a:t>
            </a:r>
            <a:r>
              <a:rPr lang="en-US" dirty="0">
                <a:latin typeface="Calibri"/>
                <a:cs typeface="Calibri"/>
              </a:rPr>
              <a:t>Inherent Safety </a:t>
            </a:r>
            <a:r>
              <a:rPr lang="en-US" dirty="0" smtClean="0">
                <a:latin typeface="Calibri"/>
                <a:cs typeface="Calibri"/>
              </a:rPr>
              <a:t>Index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Inherent safety is computed for Chemicals and Processes in the following categories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01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12</a:t>
            </a:fld>
            <a:endParaRPr lang="en-US" altLang="zh-CN" sz="14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004030"/>
              </p:ext>
            </p:extLst>
          </p:nvPr>
        </p:nvGraphicFramePr>
        <p:xfrm>
          <a:off x="304800" y="1524000"/>
          <a:ext cx="4720346" cy="1299972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677930"/>
                <a:gridCol w="1042416"/>
              </a:tblGrid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Flammability, I</a:t>
                      </a:r>
                      <a:r>
                        <a:rPr lang="en-US" sz="1200" baseline="-25000" dirty="0"/>
                        <a:t>FL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Score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Nonflammable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Combustible (flash point &gt; 55 C)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Flammable (flash point &lt;= 55 C)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Easily flammable (flash point &lt; 21 C)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Very flammable (flash point &lt; 0 C &amp; boiling point &lt;= 35 C)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813452"/>
              </p:ext>
            </p:extLst>
          </p:nvPr>
        </p:nvGraphicFramePr>
        <p:xfrm>
          <a:off x="5334000" y="1524001"/>
          <a:ext cx="3236976" cy="1295401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194560"/>
                <a:gridCol w="1042416"/>
              </a:tblGrid>
              <a:tr h="2315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Explosiveness (UEL-LEL) </a:t>
                      </a:r>
                      <a:r>
                        <a:rPr lang="en-US" sz="1200" dirty="0" err="1"/>
                        <a:t>vol</a:t>
                      </a:r>
                      <a:r>
                        <a:rPr lang="en-US" sz="1200" dirty="0"/>
                        <a:t>%, I</a:t>
                      </a:r>
                      <a:r>
                        <a:rPr lang="en-US" sz="1200" baseline="-25000" dirty="0"/>
                        <a:t>EX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Score 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Non explosive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0-20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20-45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2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45-70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3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7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70-100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4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914400"/>
            <a:ext cx="32464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+mn-lt"/>
              </a:rPr>
              <a:t>Chemical Inherent Safety</a:t>
            </a:r>
            <a:endParaRPr lang="en-US" sz="2000" b="1" dirty="0">
              <a:latin typeface="+mn-lt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28600" y="6324600"/>
            <a:ext cx="79390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dirty="0">
                <a:solidFill>
                  <a:srgbClr val="0D0C0B"/>
                </a:solidFill>
                <a:latin typeface="Calibri"/>
                <a:cs typeface="Calibri"/>
              </a:rPr>
              <a:t>Reference: </a:t>
            </a:r>
            <a:r>
              <a:rPr lang="en-US" sz="1200" dirty="0" smtClean="0">
                <a:latin typeface="Calibri"/>
                <a:cs typeface="Calibri"/>
              </a:rPr>
              <a:t>	</a:t>
            </a:r>
            <a:r>
              <a:rPr lang="en-US" sz="1200" dirty="0" err="1" smtClean="0">
                <a:latin typeface="Calibri"/>
                <a:cs typeface="Calibri"/>
              </a:rPr>
              <a:t>Heikkila</a:t>
            </a:r>
            <a:r>
              <a:rPr lang="en-US" sz="1200" dirty="0" smtClean="0">
                <a:latin typeface="Calibri"/>
                <a:cs typeface="Calibri"/>
              </a:rPr>
              <a:t>, A.M., </a:t>
            </a:r>
            <a:r>
              <a:rPr lang="en-US" sz="1200" i="1" dirty="0" smtClean="0">
                <a:latin typeface="Calibri"/>
                <a:cs typeface="Calibri"/>
              </a:rPr>
              <a:t>Inherent Safety in Process Plant Design, An Index-Based Approach</a:t>
            </a:r>
            <a:r>
              <a:rPr lang="en-US" sz="1200" dirty="0" smtClean="0">
                <a:latin typeface="Calibri"/>
                <a:cs typeface="Calibri"/>
              </a:rPr>
              <a:t>. 1999, Helsinki University of Technology: Helsinki.</a:t>
            </a:r>
            <a:endParaRPr lang="en-US" sz="1200" i="1" dirty="0">
              <a:solidFill>
                <a:srgbClr val="0D0C0B"/>
              </a:solidFill>
              <a:latin typeface="Calibri"/>
              <a:cs typeface="Calibri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76200"/>
            <a:ext cx="87630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Sustainability Assessment: Social </a:t>
            </a:r>
            <a:r>
              <a:rPr lang="en-US" sz="3200" dirty="0" smtClean="0">
                <a:solidFill>
                  <a:srgbClr val="800000"/>
                </a:solidFill>
              </a:rPr>
              <a:t>Criteria</a:t>
            </a:r>
            <a:endParaRPr lang="en-US" sz="3200" dirty="0">
              <a:solidFill>
                <a:srgbClr val="800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338228"/>
              </p:ext>
            </p:extLst>
          </p:nvPr>
        </p:nvGraphicFramePr>
        <p:xfrm>
          <a:off x="228600" y="3352800"/>
          <a:ext cx="4800600" cy="1733296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996313"/>
                <a:gridCol w="1804287"/>
              </a:tblGrid>
              <a:tr h="158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Toxic Limit (ppm), I</a:t>
                      </a:r>
                      <a:r>
                        <a:rPr lang="en-US" sz="1200" baseline="-25000" dirty="0"/>
                        <a:t>TOX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Score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352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&gt; 10000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0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&lt;= 10000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&lt;= 1000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&lt;= 100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6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&lt;= 10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4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6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&lt;= 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5</a:t>
                      </a: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6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TLV &lt;= 0.1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704817"/>
              </p:ext>
            </p:extLst>
          </p:nvPr>
        </p:nvGraphicFramePr>
        <p:xfrm>
          <a:off x="5334000" y="3352800"/>
          <a:ext cx="3276600" cy="866648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964962"/>
                <a:gridCol w="1311638"/>
              </a:tblGrid>
              <a:tr h="1181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Corrosiveness, I</a:t>
                      </a:r>
                      <a:r>
                        <a:rPr lang="en-US" sz="1200" baseline="-25000" dirty="0"/>
                        <a:t>COR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Score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Carbon steel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Stainless steel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6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Better material needed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7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13</a:t>
            </a:fld>
            <a:endParaRPr lang="en-US" altLang="zh-CN" sz="1400"/>
          </a:p>
        </p:txBody>
      </p:sp>
      <p:sp>
        <p:nvSpPr>
          <p:cNvPr id="9" name="Rectangle 8"/>
          <p:cNvSpPr/>
          <p:nvPr/>
        </p:nvSpPr>
        <p:spPr>
          <a:xfrm>
            <a:off x="762000" y="1123890"/>
            <a:ext cx="3105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+mn-lt"/>
              </a:rPr>
              <a:t>Process Inherent Safety</a:t>
            </a:r>
            <a:endParaRPr lang="en-US" sz="2000" b="1" dirty="0"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101686"/>
              </p:ext>
            </p:extLst>
          </p:nvPr>
        </p:nvGraphicFramePr>
        <p:xfrm>
          <a:off x="990600" y="1752600"/>
          <a:ext cx="2743200" cy="1299972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265528"/>
                <a:gridCol w="1477672"/>
              </a:tblGrid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Inventory, I</a:t>
                      </a:r>
                      <a:r>
                        <a:rPr lang="en-US" sz="1200" baseline="-25000" dirty="0"/>
                        <a:t>I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Score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0-1 t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1-10 t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10-50 t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50-200 t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200-500 t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37494"/>
              </p:ext>
            </p:extLst>
          </p:nvPr>
        </p:nvGraphicFramePr>
        <p:xfrm>
          <a:off x="4191000" y="1752600"/>
          <a:ext cx="4572000" cy="1516634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841689"/>
                <a:gridCol w="1730311"/>
              </a:tblGrid>
              <a:tr h="49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Process Temperature, I</a:t>
                      </a:r>
                      <a:r>
                        <a:rPr lang="en-US" sz="1200" baseline="-25000" dirty="0"/>
                        <a:t>T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Score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3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&lt; 0 </a:t>
                      </a:r>
                      <a:r>
                        <a:rPr lang="en-US" sz="1200" baseline="30000" dirty="0" err="1"/>
                        <a:t>o</a:t>
                      </a:r>
                      <a:r>
                        <a:rPr lang="en-US" sz="1200" dirty="0" err="1"/>
                        <a:t>C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0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0-70 </a:t>
                      </a:r>
                      <a:r>
                        <a:rPr lang="en-US" sz="1200" baseline="30000" dirty="0" err="1"/>
                        <a:t>o</a:t>
                      </a:r>
                      <a:r>
                        <a:rPr lang="en-US" sz="1200" dirty="0" err="1"/>
                        <a:t>C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70-150 </a:t>
                      </a:r>
                      <a:r>
                        <a:rPr lang="en-US" sz="1200" baseline="30000" dirty="0" err="1"/>
                        <a:t>o</a:t>
                      </a:r>
                      <a:r>
                        <a:rPr lang="en-US" sz="1200" dirty="0" err="1"/>
                        <a:t>C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81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150-300 </a:t>
                      </a:r>
                      <a:r>
                        <a:rPr lang="en-US" sz="1200" baseline="30000" dirty="0" err="1"/>
                        <a:t>o</a:t>
                      </a:r>
                      <a:r>
                        <a:rPr lang="en-US" sz="1200" dirty="0" err="1"/>
                        <a:t>C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300-600 </a:t>
                      </a:r>
                      <a:r>
                        <a:rPr lang="en-US" sz="1200" baseline="30000" dirty="0" err="1"/>
                        <a:t>o</a:t>
                      </a:r>
                      <a:r>
                        <a:rPr lang="en-US" sz="1200" dirty="0" err="1"/>
                        <a:t>C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3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&gt;600 </a:t>
                      </a:r>
                      <a:r>
                        <a:rPr lang="en-US" sz="1200" baseline="30000" dirty="0" err="1"/>
                        <a:t>o</a:t>
                      </a:r>
                      <a:r>
                        <a:rPr lang="en-US" sz="1200" dirty="0" err="1"/>
                        <a:t>C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87630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Sustainability Assessment: Social </a:t>
            </a:r>
            <a:r>
              <a:rPr lang="en-US" sz="3200" dirty="0" smtClean="0">
                <a:solidFill>
                  <a:srgbClr val="800000"/>
                </a:solidFill>
              </a:rPr>
              <a:t>Criteria</a:t>
            </a:r>
            <a:endParaRPr lang="en-US" sz="3200" dirty="0">
              <a:solidFill>
                <a:srgbClr val="80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618047"/>
              </p:ext>
            </p:extLst>
          </p:nvPr>
        </p:nvGraphicFramePr>
        <p:xfrm>
          <a:off x="990600" y="3733800"/>
          <a:ext cx="2743200" cy="1299972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573226"/>
                <a:gridCol w="1169974"/>
              </a:tblGrid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Process Pressure, I</a:t>
                      </a:r>
                      <a:r>
                        <a:rPr lang="en-US" sz="1200" baseline="-25000" dirty="0"/>
                        <a:t>P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Score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0.5-5 bar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0-0.5 or 5-25 bar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25-50 bar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50-200 bar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200-1000 bar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436251"/>
              </p:ext>
            </p:extLst>
          </p:nvPr>
        </p:nvGraphicFramePr>
        <p:xfrm>
          <a:off x="4191000" y="3733800"/>
          <a:ext cx="4558016" cy="1299972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542422"/>
                <a:gridCol w="1015594"/>
              </a:tblGrid>
              <a:tr h="1181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Equipment Safety, I</a:t>
                      </a:r>
                      <a:r>
                        <a:rPr lang="en-US" sz="1200" baseline="-25000" dirty="0"/>
                        <a:t>EQ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Score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8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Equipment handling nonflammable, nontoxic materials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0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Heat exchangers, pumps, towers, drums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6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Air coolers, reactors, high hazard pumps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95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Compressors, high hazard reactors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Furnaces, fired heaters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</a:t>
                      </a: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7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Root Cause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4876800" cy="4800600"/>
          </a:xfrm>
        </p:spPr>
        <p:txBody>
          <a:bodyPr>
            <a:normAutofit/>
          </a:bodyPr>
          <a:lstStyle/>
          <a:p>
            <a:pPr marL="344488" indent="-344488"/>
            <a:r>
              <a:rPr lang="en-US" sz="2400" b="0" dirty="0" smtClean="0">
                <a:cs typeface="Times New Roman" pitchFamily="18" charset="0"/>
              </a:rPr>
              <a:t>Root cause analysis (RCA) aims at identifying the root causes of problems</a:t>
            </a:r>
          </a:p>
          <a:p>
            <a:pPr marL="344488" indent="-344488"/>
            <a:r>
              <a:rPr lang="en-US" sz="2400" b="0" dirty="0" smtClean="0">
                <a:cs typeface="Times New Roman" pitchFamily="18" charset="0"/>
              </a:rPr>
              <a:t>The RCA works on the belief that problems are best solved by attempting to correct or eliminate root causes, as opposed to merely addressing the immediately obvious symptoms</a:t>
            </a:r>
            <a:endParaRPr lang="en-US" sz="2400" dirty="0">
              <a:cs typeface="Times New Roman" pitchFamily="18" charset="0"/>
            </a:endParaRPr>
          </a:p>
          <a:p>
            <a:pPr marL="344488" indent="-344488"/>
            <a:r>
              <a:rPr lang="en-US" sz="2400" b="0" dirty="0" smtClean="0">
                <a:cs typeface="Times New Roman" pitchFamily="18" charset="0"/>
              </a:rPr>
              <a:t>The RCA methodology includes the Pareto analysis and Fish-bone diagram</a:t>
            </a:r>
            <a:endParaRPr lang="en-US" dirty="0"/>
          </a:p>
        </p:txBody>
      </p:sp>
      <p:pic>
        <p:nvPicPr>
          <p:cNvPr id="4" name="Picture 3" descr="C:\Users\Abhishek\Desktop\Root Cause Analysis\PPT graphic - Roo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265362"/>
            <a:ext cx="3581400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Root Cause Analysis : Pareto Analysis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15</a:t>
            </a:fld>
            <a:endParaRPr lang="en-US" altLang="zh-CN" sz="1400" dirty="0"/>
          </a:p>
        </p:txBody>
      </p:sp>
      <p:sp>
        <p:nvSpPr>
          <p:cNvPr id="5" name="Rectangle 4"/>
          <p:cNvSpPr/>
          <p:nvPr/>
        </p:nvSpPr>
        <p:spPr>
          <a:xfrm>
            <a:off x="609600" y="1097340"/>
            <a:ext cx="8153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0D0C0B"/>
                </a:solidFill>
                <a:latin typeface="+mn-lt"/>
                <a:ea typeface="宋体" charset="-122"/>
                <a:cs typeface="Times New Roman" pitchFamily="18" charset="0"/>
              </a:rPr>
              <a:t>To screen out significant factors and correlations for sustainability improvement</a:t>
            </a:r>
          </a:p>
          <a:p>
            <a:pPr lvl="1" indent="-457200">
              <a:buFont typeface="Arial" pitchFamily="34" charset="0"/>
              <a:buChar char="•"/>
            </a:pPr>
            <a:endParaRPr lang="en-US" altLang="zh-CN" dirty="0" smtClean="0">
              <a:solidFill>
                <a:srgbClr val="0D0C0B"/>
              </a:solidFill>
              <a:latin typeface="+mn-lt"/>
              <a:ea typeface="宋体" charset="-122"/>
              <a:cs typeface="Times New Roman" pitchFamily="18" charset="0"/>
            </a:endParaRPr>
          </a:p>
          <a:p>
            <a:pPr lvl="1" indent="-457200"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0D0C0B"/>
                </a:solidFill>
                <a:latin typeface="+mn-lt"/>
                <a:ea typeface="宋体" charset="-122"/>
                <a:cs typeface="Times New Roman" pitchFamily="18" charset="0"/>
              </a:rPr>
              <a:t>80/20 Rule: 80% of problems caused by 20% causes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600200" y="2971800"/>
            <a:ext cx="5562600" cy="3505200"/>
            <a:chOff x="1905000" y="3352800"/>
            <a:chExt cx="5562600" cy="3505200"/>
          </a:xfrm>
        </p:grpSpPr>
        <p:pic>
          <p:nvPicPr>
            <p:cNvPr id="4" name="Picture 3" descr="PARETO.jpg"/>
            <p:cNvPicPr/>
            <p:nvPr/>
          </p:nvPicPr>
          <p:blipFill>
            <a:blip r:embed="rId2" cstate="print"/>
            <a:srcRect l="6250" t="13034" r="7852" b="15599"/>
            <a:stretch>
              <a:fillRect/>
            </a:stretch>
          </p:blipFill>
          <p:spPr>
            <a:xfrm>
              <a:off x="1905000" y="3352800"/>
              <a:ext cx="5562600" cy="33528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048000" y="6550223"/>
              <a:ext cx="3429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Image source: dreamsonwings.blogspot.com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Root Cause Analysis : Fish</a:t>
            </a:r>
            <a:r>
              <a:rPr lang="en-US" sz="3200" dirty="0" smtClean="0"/>
              <a:t>-bone Diagram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16</a:t>
            </a:fld>
            <a:endParaRPr lang="en-US" altLang="zh-CN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295400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0D0C0B"/>
                </a:solidFill>
                <a:latin typeface="+mj-lt"/>
                <a:ea typeface="宋体" charset="-122"/>
                <a:cs typeface="Times New Roman" pitchFamily="18" charset="0"/>
              </a:rPr>
              <a:t>To </a:t>
            </a:r>
            <a:r>
              <a:rPr lang="en-GB" altLang="zh-CN" dirty="0" smtClean="0">
                <a:solidFill>
                  <a:srgbClr val="0D0C0B"/>
                </a:solidFill>
                <a:latin typeface="+mj-lt"/>
                <a:ea typeface="宋体" charset="-122"/>
                <a:cs typeface="Times New Roman" pitchFamily="18" charset="0"/>
              </a:rPr>
              <a:t>visualize various relationships, and convey the important relationships between seemingly disconnected elements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In SCRA, the </a:t>
            </a:r>
            <a:r>
              <a:rPr lang="en-US" dirty="0">
                <a:latin typeface="+mj-lt"/>
              </a:rPr>
              <a:t>results of the Pareto analysis are used to prepare the Fish-Bone </a:t>
            </a:r>
            <a:r>
              <a:rPr lang="en-US" dirty="0" smtClean="0">
                <a:latin typeface="+mj-lt"/>
              </a:rPr>
              <a:t>diagram, in order to </a:t>
            </a:r>
            <a:r>
              <a:rPr lang="en-US" dirty="0">
                <a:latin typeface="+mj-lt"/>
              </a:rPr>
              <a:t>represent the major causes which drive the process away from being sustainable.</a:t>
            </a:r>
            <a:endParaRPr lang="en-US" altLang="zh-CN" dirty="0" smtClean="0">
              <a:solidFill>
                <a:srgbClr val="0D0C0B"/>
              </a:solidFill>
              <a:latin typeface="+mj-lt"/>
              <a:ea typeface="宋体" charset="-122"/>
            </a:endParaRPr>
          </a:p>
        </p:txBody>
      </p:sp>
      <p:pic>
        <p:nvPicPr>
          <p:cNvPr id="6" name="图片 3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268980"/>
            <a:ext cx="5943600" cy="3436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820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Sustainability Root Cause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410200" cy="1219200"/>
          </a:xfrm>
        </p:spPr>
        <p:txBody>
          <a:bodyPr>
            <a:norm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2400" b="0" dirty="0" smtClean="0">
                <a:cs typeface="Times New Roman" pitchFamily="18" charset="0"/>
              </a:rPr>
              <a:t>The first step is to conduct a </a:t>
            </a:r>
            <a:r>
              <a:rPr lang="en-US" sz="2400" b="0" i="1" u="sng" dirty="0" smtClean="0">
                <a:solidFill>
                  <a:srgbClr val="FF3300"/>
                </a:solidFill>
                <a:cs typeface="Times New Roman" pitchFamily="18" charset="0"/>
              </a:rPr>
              <a:t>sustainability evaluation</a:t>
            </a:r>
            <a:r>
              <a:rPr lang="en-US" sz="2400" b="0" i="1" dirty="0" smtClean="0">
                <a:cs typeface="Times New Roman" pitchFamily="18" charset="0"/>
              </a:rPr>
              <a:t> </a:t>
            </a:r>
            <a:r>
              <a:rPr lang="en-US" sz="2400" b="0" dirty="0" smtClean="0">
                <a:cs typeface="Times New Roman" pitchFamily="18" charset="0"/>
              </a:rPr>
              <a:t>based on economic, social and environmental criteria</a:t>
            </a:r>
          </a:p>
        </p:txBody>
      </p:sp>
      <p:pic>
        <p:nvPicPr>
          <p:cNvPr id="4" name="Picture 3" descr="C:\Users\Abhishek\Desktop\Root Cause Analysis\PPT graphic - Roo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5240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31075" y="3352800"/>
            <a:ext cx="5055325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cs typeface="Times New Roman" pitchFamily="18" charset="0"/>
              </a:rPr>
              <a:t>Then the Pareto </a:t>
            </a:r>
            <a:r>
              <a:rPr lang="en-US" sz="2400" dirty="0" smtClean="0">
                <a:cs typeface="Times New Roman" pitchFamily="18" charset="0"/>
              </a:rPr>
              <a:t>analysis </a:t>
            </a:r>
            <a:r>
              <a:rPr lang="en-US" sz="2400" dirty="0">
                <a:cs typeface="Times New Roman" pitchFamily="18" charset="0"/>
              </a:rPr>
              <a:t>identifies the top causes for </a:t>
            </a:r>
            <a:r>
              <a:rPr lang="en-US" sz="2400" dirty="0" smtClean="0">
                <a:cs typeface="Times New Roman" pitchFamily="18" charset="0"/>
              </a:rPr>
              <a:t>poor </a:t>
            </a:r>
            <a:r>
              <a:rPr lang="en-US" sz="2400" dirty="0">
                <a:cs typeface="Times New Roman" pitchFamily="18" charset="0"/>
              </a:rPr>
              <a:t>performance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8491" y="5029200"/>
            <a:ext cx="5558909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cs typeface="Times New Roman" pitchFamily="18" charset="0"/>
              </a:rPr>
              <a:t>These are then systematically presented using a fish-bone diagram and each cause is analyzed to find means of improvement  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2474" y="1143000"/>
            <a:ext cx="5588726" cy="14478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2474" y="3048000"/>
            <a:ext cx="5588726" cy="14478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" y="4942609"/>
            <a:ext cx="5588726" cy="131618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8" idx="2"/>
            <a:endCxn id="9" idx="0"/>
          </p:cNvCxnSpPr>
          <p:nvPr/>
        </p:nvCxnSpPr>
        <p:spPr>
          <a:xfrm>
            <a:off x="2996837" y="2590800"/>
            <a:ext cx="0" cy="45720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48000" y="4495800"/>
            <a:ext cx="0" cy="45720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sei.oregonstate.edu/wp-content/uploads/2011/02/biodiesel-with-sun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371600"/>
            <a:ext cx="6110240" cy="4572000"/>
          </a:xfrm>
          <a:prstGeom prst="rect">
            <a:avLst/>
          </a:prstGeom>
          <a:noFill/>
          <a:effectLst>
            <a:outerShdw blurRad="1257300" dist="25400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838200"/>
          </a:xfrm>
        </p:spPr>
        <p:txBody>
          <a:bodyPr>
            <a:normAutofit/>
          </a:bodyPr>
          <a:lstStyle/>
          <a:p>
            <a:pPr algn="ctr"/>
            <a:r>
              <a:rPr lang="en-US" sz="3200" b="0" cap="none" dirty="0" smtClean="0"/>
              <a:t>Case Study : Biodiesel Production</a:t>
            </a:r>
            <a:endParaRPr lang="en-US" sz="3200" b="0" cap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FD5E-253C-4B49-A751-0BB55E87E7F8}" type="slidenum">
              <a:rPr lang="zh-CN" altLang="en-US" smtClean="0"/>
              <a:pPr/>
              <a:t>18</a:t>
            </a:fld>
            <a:endParaRPr lang="en-US" altLang="zh-CN" sz="1400"/>
          </a:p>
        </p:txBody>
      </p:sp>
      <p:sp>
        <p:nvSpPr>
          <p:cNvPr id="6" name="TextBox 5"/>
          <p:cNvSpPr txBox="1"/>
          <p:nvPr/>
        </p:nvSpPr>
        <p:spPr>
          <a:xfrm>
            <a:off x="5105400" y="13716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FF193"/>
                </a:solidFill>
              </a:rPr>
              <a:t>Source: http://sei.oregonstate.edu</a:t>
            </a:r>
            <a:endParaRPr lang="en-US" sz="1400" dirty="0">
              <a:solidFill>
                <a:srgbClr val="EFF1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Biodiesel Production</a:t>
            </a:r>
            <a:endParaRPr lang="en-US" sz="3200" dirty="0"/>
          </a:p>
        </p:txBody>
      </p:sp>
      <p:grpSp>
        <p:nvGrpSpPr>
          <p:cNvPr id="2" name="Group 9"/>
          <p:cNvGrpSpPr/>
          <p:nvPr/>
        </p:nvGrpSpPr>
        <p:grpSpPr>
          <a:xfrm>
            <a:off x="457200" y="3333750"/>
            <a:ext cx="2914650" cy="2838450"/>
            <a:chOff x="457200" y="4019550"/>
            <a:chExt cx="2914650" cy="2838450"/>
          </a:xfrm>
        </p:grpSpPr>
        <p:pic>
          <p:nvPicPr>
            <p:cNvPr id="60418" name="Picture 2" descr="http://blogs.rsc.org/cy/files/2011/05/Biodiesel_B10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4019550"/>
              <a:ext cx="2914650" cy="283845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457200" y="6550223"/>
              <a:ext cx="289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D0C0B"/>
                  </a:solidFill>
                </a:rPr>
                <a:t>Source: http://blogs.rsc.org</a:t>
              </a:r>
              <a:endParaRPr lang="en-US" sz="1400" dirty="0">
                <a:solidFill>
                  <a:srgbClr val="0D0C0B"/>
                </a:solidFill>
              </a:endParaRPr>
            </a:p>
          </p:txBody>
        </p:sp>
      </p:grp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371600"/>
            <a:ext cx="5956153" cy="173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962400" y="3352800"/>
            <a:ext cx="4800600" cy="304800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0D0C0B"/>
              </a:buClr>
              <a:buSzTx/>
              <a:tabLst/>
              <a:defRPr/>
            </a:pP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Conventional Biodiesel Process: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Uses homogeneous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catalyst (</a:t>
            </a:r>
            <a:r>
              <a:rPr kumimoji="0" lang="en-US" sz="2400" i="0" u="none" strike="noStrike" kern="0" cap="none" spc="0" normalizeH="0" noProof="0" dirty="0" err="1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NaOH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NaOH</a:t>
            </a:r>
            <a:r>
              <a:rPr kumimoji="0" lang="en-US" sz="2400" i="0" u="none" strike="noStrike" kern="0" cap="none" spc="0" normalizeH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forms an emulsion with glycerol, which complicates downstream processing</a:t>
            </a: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D0C0B"/>
              </a:buClr>
              <a:buSzTx/>
              <a:buFontTx/>
              <a:buChar char="•"/>
              <a:tabLst/>
              <a:defRPr/>
            </a:pPr>
            <a:endParaRPr kumimoji="0" lang="en-US" sz="2400" i="0" u="none" strike="noStrike" kern="0" cap="none" spc="0" normalizeH="0" baseline="0" noProof="0" dirty="0" smtClean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Course Content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/>
              <a:t>SCRA </a:t>
            </a:r>
            <a:r>
              <a:rPr lang="en-US" dirty="0" smtClean="0"/>
              <a:t>Methodology</a:t>
            </a:r>
          </a:p>
          <a:p>
            <a:pPr lvl="1"/>
            <a:r>
              <a:rPr lang="en-US" dirty="0"/>
              <a:t>Sustainability Assessment</a:t>
            </a:r>
          </a:p>
          <a:p>
            <a:pPr lvl="2"/>
            <a:r>
              <a:rPr lang="en-US" dirty="0"/>
              <a:t>Economic</a:t>
            </a:r>
          </a:p>
          <a:p>
            <a:pPr lvl="2"/>
            <a:r>
              <a:rPr lang="en-US" dirty="0"/>
              <a:t>Environmental</a:t>
            </a:r>
          </a:p>
          <a:p>
            <a:pPr lvl="2"/>
            <a:r>
              <a:rPr lang="en-US" dirty="0"/>
              <a:t>Social</a:t>
            </a:r>
          </a:p>
          <a:p>
            <a:pPr lvl="1"/>
            <a:r>
              <a:rPr lang="en-US" dirty="0"/>
              <a:t>Root Cause Analysis</a:t>
            </a:r>
          </a:p>
          <a:p>
            <a:pPr lvl="2"/>
            <a:r>
              <a:rPr lang="en-US" dirty="0"/>
              <a:t>Pareto Analysis</a:t>
            </a:r>
          </a:p>
          <a:p>
            <a:pPr lvl="2"/>
            <a:r>
              <a:rPr lang="en-US" dirty="0"/>
              <a:t>Fish Bone </a:t>
            </a:r>
            <a:r>
              <a:rPr lang="en-US" dirty="0" smtClean="0"/>
              <a:t>Analysis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Combination </a:t>
            </a:r>
            <a:r>
              <a:rPr lang="en-US" dirty="0"/>
              <a:t>Method of Sustainability Assessment and Root Cause Analysis known as </a:t>
            </a:r>
            <a:r>
              <a:rPr lang="en-US" u="sng" dirty="0"/>
              <a:t>Sustainability Root Cause </a:t>
            </a:r>
            <a:r>
              <a:rPr lang="en-US" u="sng" dirty="0" smtClean="0"/>
              <a:t>Analysis (SCRA)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Biodiesel Case Study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C3A5-BDE1-C546-873A-EDE0889108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41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latin typeface="+mn-lt"/>
                <a:cs typeface="Times New Roman" pitchFamily="18" charset="0"/>
              </a:rPr>
              <a:t>The Conventional Homogeneous Process</a:t>
            </a: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314450"/>
            <a:ext cx="7772400" cy="4019550"/>
          </a:xfrm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381000" y="5867400"/>
            <a:ext cx="7939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1200" i="1" dirty="0">
                <a:solidFill>
                  <a:srgbClr val="0D0C0B"/>
                </a:solidFill>
                <a:latin typeface="+mn-lt"/>
              </a:rPr>
              <a:t>Reference: Haas, M. J.; A. J. </a:t>
            </a:r>
            <a:r>
              <a:rPr lang="en-US" sz="1200" i="1" dirty="0" err="1">
                <a:solidFill>
                  <a:srgbClr val="0D0C0B"/>
                </a:solidFill>
                <a:latin typeface="+mn-lt"/>
              </a:rPr>
              <a:t>McAloon</a:t>
            </a:r>
            <a:r>
              <a:rPr lang="en-US" sz="1200" i="1" dirty="0">
                <a:solidFill>
                  <a:srgbClr val="0D0C0B"/>
                </a:solidFill>
                <a:latin typeface="+mn-lt"/>
              </a:rPr>
              <a:t>, W. </a:t>
            </a:r>
            <a:r>
              <a:rPr lang="en-US" sz="1200" i="1" dirty="0" err="1">
                <a:solidFill>
                  <a:srgbClr val="0D0C0B"/>
                </a:solidFill>
                <a:latin typeface="+mn-lt"/>
              </a:rPr>
              <a:t>C.Yee</a:t>
            </a:r>
            <a:r>
              <a:rPr lang="en-US" sz="1200" i="1" dirty="0">
                <a:solidFill>
                  <a:srgbClr val="0D0C0B"/>
                </a:solidFill>
                <a:latin typeface="+mn-lt"/>
              </a:rPr>
              <a:t> and T. A. </a:t>
            </a:r>
            <a:r>
              <a:rPr lang="en-US" sz="1200" i="1" dirty="0" err="1">
                <a:solidFill>
                  <a:srgbClr val="0D0C0B"/>
                </a:solidFill>
                <a:latin typeface="+mn-lt"/>
              </a:rPr>
              <a:t>Foglia</a:t>
            </a:r>
            <a:r>
              <a:rPr lang="en-US" sz="1200" i="1" dirty="0">
                <a:solidFill>
                  <a:srgbClr val="0D0C0B"/>
                </a:solidFill>
                <a:latin typeface="+mn-lt"/>
              </a:rPr>
              <a:t>. A Process model to estimate biodiesel production costs. </a:t>
            </a:r>
            <a:r>
              <a:rPr lang="en-US" sz="1200" i="1" dirty="0" err="1">
                <a:solidFill>
                  <a:srgbClr val="0D0C0B"/>
                </a:solidFill>
                <a:latin typeface="+mn-lt"/>
              </a:rPr>
              <a:t>Bioresource</a:t>
            </a:r>
            <a:r>
              <a:rPr lang="en-US" sz="1200" i="1" dirty="0">
                <a:solidFill>
                  <a:srgbClr val="0D0C0B"/>
                </a:solidFill>
                <a:latin typeface="+mn-lt"/>
              </a:rPr>
              <a:t> Technology 97(2006) 671-678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cs typeface="Times New Roman" pitchFamily="18" charset="0"/>
              </a:rPr>
              <a:t>The Conventional Homogeneous Process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495800"/>
          </a:xfrm>
        </p:spPr>
        <p:txBody>
          <a:bodyPr>
            <a:normAutofit/>
          </a:bodyPr>
          <a:lstStyle/>
          <a:p>
            <a:pPr marL="685800" lvl="1" indent="-457200" eaLnBrk="1" hangingPunct="1">
              <a:buFont typeface="Arial" pitchFamily="34" charset="0"/>
              <a:buChar char="•"/>
            </a:pPr>
            <a:r>
              <a:rPr lang="en-US" sz="2400" b="0" dirty="0" smtClean="0">
                <a:cs typeface="Times New Roman" pitchFamily="18" charset="0"/>
              </a:rPr>
              <a:t>The free fatty acid (FFA) content of the triglyceride stock should be below 0.5 wt% for the alkali (</a:t>
            </a:r>
            <a:r>
              <a:rPr lang="en-US" sz="2400" b="0" dirty="0" err="1" smtClean="0">
                <a:cs typeface="Times New Roman" pitchFamily="18" charset="0"/>
              </a:rPr>
              <a:t>NaOH</a:t>
            </a:r>
            <a:r>
              <a:rPr lang="en-US" sz="2400" b="0" dirty="0" smtClean="0">
                <a:cs typeface="Times New Roman" pitchFamily="18" charset="0"/>
              </a:rPr>
              <a:t>) </a:t>
            </a:r>
            <a:r>
              <a:rPr lang="en-US" sz="2400" b="0" dirty="0" err="1" smtClean="0">
                <a:cs typeface="Times New Roman" pitchFamily="18" charset="0"/>
              </a:rPr>
              <a:t>transesterification</a:t>
            </a:r>
            <a:r>
              <a:rPr lang="en-US" sz="2400" b="0" dirty="0" smtClean="0">
                <a:cs typeface="Times New Roman" pitchFamily="18" charset="0"/>
              </a:rPr>
              <a:t> process to be efficient</a:t>
            </a:r>
          </a:p>
          <a:p>
            <a:pPr marL="1028700" lvl="2" indent="-457200" eaLnBrk="1" hangingPunct="1">
              <a:buFont typeface="Lucida Grande"/>
              <a:buChar char="−"/>
            </a:pPr>
            <a:r>
              <a:rPr lang="en-US" sz="2000" b="0" dirty="0" smtClean="0">
                <a:cs typeface="Times New Roman" pitchFamily="18" charset="0"/>
              </a:rPr>
              <a:t>The presence of FFA competes with the </a:t>
            </a:r>
            <a:r>
              <a:rPr lang="en-US" sz="2000" b="0" dirty="0" err="1" smtClean="0">
                <a:cs typeface="Times New Roman" pitchFamily="18" charset="0"/>
              </a:rPr>
              <a:t>transesterification</a:t>
            </a:r>
            <a:r>
              <a:rPr lang="en-US" sz="2000" b="0" dirty="0" smtClean="0">
                <a:cs typeface="Times New Roman" pitchFamily="18" charset="0"/>
              </a:rPr>
              <a:t> reaction by consuming alkali to produce soaps and water</a:t>
            </a:r>
          </a:p>
          <a:p>
            <a:pPr marL="1028700" lvl="2" indent="-457200" eaLnBrk="1" hangingPunct="1">
              <a:buFont typeface="Lucida Grande"/>
              <a:buChar char="−"/>
            </a:pPr>
            <a:r>
              <a:rPr lang="en-US" sz="2000" b="0" dirty="0" smtClean="0">
                <a:cs typeface="Times New Roman" pitchFamily="18" charset="0"/>
              </a:rPr>
              <a:t>This makes the </a:t>
            </a:r>
            <a:r>
              <a:rPr lang="en-US" sz="2000" b="0" dirty="0" err="1" smtClean="0">
                <a:cs typeface="Times New Roman" pitchFamily="18" charset="0"/>
              </a:rPr>
              <a:t>transesterification</a:t>
            </a:r>
            <a:r>
              <a:rPr lang="en-US" sz="2000" b="0" dirty="0" smtClean="0">
                <a:cs typeface="Times New Roman" pitchFamily="18" charset="0"/>
              </a:rPr>
              <a:t> reaction very slow, and causes emulsion formation</a:t>
            </a:r>
          </a:p>
          <a:p>
            <a:pPr marL="685800" lvl="1" indent="-457200" eaLnBrk="1" hangingPunct="1">
              <a:buFont typeface="Arial" pitchFamily="34" charset="0"/>
              <a:buChar char="•"/>
            </a:pPr>
            <a:r>
              <a:rPr lang="en-US" sz="2400" b="0" dirty="0" err="1" smtClean="0">
                <a:cs typeface="Times New Roman" pitchFamily="18" charset="0"/>
              </a:rPr>
              <a:t>NaOH</a:t>
            </a:r>
            <a:r>
              <a:rPr lang="en-US" sz="2400" b="0" dirty="0" smtClean="0">
                <a:cs typeface="Times New Roman" pitchFamily="18" charset="0"/>
              </a:rPr>
              <a:t> forms emulsion with glycerol, which creates problems in the downstream processing and purification of biodiesel</a:t>
            </a:r>
          </a:p>
          <a:p>
            <a:pPr marL="685800" lvl="1" indent="-457200" eaLnBrk="1" hangingPunct="1">
              <a:buFont typeface="Arial" pitchFamily="34" charset="0"/>
              <a:buChar char="•"/>
            </a:pPr>
            <a:r>
              <a:rPr lang="en-US" sz="2400" b="0" dirty="0" smtClean="0">
                <a:cs typeface="Times New Roman" pitchFamily="18" charset="0"/>
              </a:rPr>
              <a:t>The catalysts are not re-usable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Feed Streams and Conditions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22</a:t>
            </a:fld>
            <a:endParaRPr lang="en-US" altLang="zh-CN" sz="1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388996"/>
              </p:ext>
            </p:extLst>
          </p:nvPr>
        </p:nvGraphicFramePr>
        <p:xfrm>
          <a:off x="1219200" y="1143000"/>
          <a:ext cx="6629400" cy="4700691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895600"/>
                <a:gridCol w="3733800"/>
              </a:tblGrid>
              <a:tr h="51477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Feed Streams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Oil (</a:t>
                      </a:r>
                      <a:r>
                        <a:rPr lang="en-US" sz="1800" dirty="0" err="1"/>
                        <a:t>triolein</a:t>
                      </a:r>
                      <a:r>
                        <a:rPr lang="en-US" sz="1800" dirty="0"/>
                        <a:t>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1050 kg/</a:t>
                      </a:r>
                      <a:r>
                        <a:rPr lang="en-US" sz="1800" dirty="0" err="1"/>
                        <a:t>hr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Methanol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121 kg/</a:t>
                      </a:r>
                      <a:r>
                        <a:rPr lang="en-US" sz="1800" dirty="0" err="1"/>
                        <a:t>hr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/>
                        <a:t>NaOH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44.5 kg/</a:t>
                      </a:r>
                      <a:r>
                        <a:rPr lang="en-US" sz="1800" dirty="0" err="1"/>
                        <a:t>hr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H</a:t>
                      </a:r>
                      <a:r>
                        <a:rPr lang="en-US" sz="1800" baseline="-25000" dirty="0"/>
                        <a:t>3</a:t>
                      </a:r>
                      <a:r>
                        <a:rPr lang="en-US" sz="1800" dirty="0"/>
                        <a:t>PO</a:t>
                      </a:r>
                      <a:r>
                        <a:rPr lang="en-US" sz="1800" baseline="-25000" dirty="0"/>
                        <a:t>4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34.2 kg/</a:t>
                      </a:r>
                      <a:r>
                        <a:rPr lang="en-US" sz="1800" dirty="0" err="1"/>
                        <a:t>hr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Water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50 kg/</a:t>
                      </a:r>
                      <a:r>
                        <a:rPr lang="en-US" sz="1800" dirty="0" err="1"/>
                        <a:t>hr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1477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Reaction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Conditions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Temperature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60 </a:t>
                      </a:r>
                      <a:r>
                        <a:rPr lang="en-US" sz="1600" dirty="0" smtClean="0"/>
                        <a:t>°C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1477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Pressure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4 </a:t>
                      </a:r>
                      <a:r>
                        <a:rPr lang="en-US" sz="1600" dirty="0" smtClean="0"/>
                        <a:t>bar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Economic Evaluation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23</a:t>
            </a:fld>
            <a:endParaRPr lang="en-US" altLang="zh-CN" sz="140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288095"/>
              </p:ext>
            </p:extLst>
          </p:nvPr>
        </p:nvGraphicFramePr>
        <p:xfrm>
          <a:off x="762000" y="1066800"/>
          <a:ext cx="7543800" cy="5115394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4589807"/>
                <a:gridCol w="2953993"/>
              </a:tblGrid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 Parameters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Conventional Process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Capital Investment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                 8,247,978 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Feedstock cost($)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7,968,949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Utilities Cost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                    230,387 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Waste management Cost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     61,763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Labor Cost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1,510,080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Maintenance Cost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   663,962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Total Operating Overheads ($)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   170,625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Property Taxes and Insurance Cost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   164,960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Depreciation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   412,398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General Expenses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     362,604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Production Cost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11,545,728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Sales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               12,086,807 </a:t>
                      </a:r>
                      <a:endParaRPr lang="en-US" sz="16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Profit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                    541,079 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34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Net Present Value ($)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                (1,834,893)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3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Discounted Cash Flow Rate of Return (%)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7</a:t>
                      </a: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Potential Environmental Impact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24</a:t>
            </a:fld>
            <a:endParaRPr lang="en-US" altLang="zh-CN" sz="1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104691"/>
              </p:ext>
            </p:extLst>
          </p:nvPr>
        </p:nvGraphicFramePr>
        <p:xfrm>
          <a:off x="457200" y="1371600"/>
          <a:ext cx="8229604" cy="155448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885950"/>
                <a:gridCol w="1285876"/>
                <a:gridCol w="1285876"/>
                <a:gridCol w="1543050"/>
                <a:gridCol w="1114426"/>
                <a:gridCol w="1114426"/>
              </a:tblGrid>
              <a:tr h="259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Chemical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out</a:t>
                      </a:r>
                      <a:r>
                        <a:rPr lang="en-US" sz="1400" dirty="0"/>
                        <a:t> PEI/kg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gen</a:t>
                      </a:r>
                      <a:r>
                        <a:rPr lang="en-US" sz="1400" dirty="0"/>
                        <a:t> PEI/kg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Flow Rate, </a:t>
                      </a:r>
                      <a:r>
                        <a:rPr lang="en-US" sz="1400" dirty="0" smtClean="0"/>
                        <a:t>kg/hr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/>
                        <a:t>I</a:t>
                      </a:r>
                      <a:r>
                        <a:rPr lang="en-US" sz="1400" baseline="-25000" dirty="0" err="1"/>
                        <a:t>out</a:t>
                      </a:r>
                      <a:r>
                        <a:rPr lang="en-US" sz="1400" dirty="0"/>
                        <a:t> PEI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I</a:t>
                      </a:r>
                      <a:r>
                        <a:rPr lang="en-US" sz="1200" baseline="-25000" dirty="0" err="1" smtClean="0"/>
                        <a:t>gen</a:t>
                      </a:r>
                      <a:r>
                        <a:rPr lang="en-US" sz="1200" dirty="0" smtClean="0"/>
                        <a:t> PEI</a:t>
                      </a:r>
                      <a:endParaRPr lang="en-US" sz="1100" dirty="0" smtClean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Methyl </a:t>
                      </a:r>
                      <a:r>
                        <a:rPr lang="en-US" sz="1400" dirty="0" err="1"/>
                        <a:t>Oleate</a:t>
                      </a:r>
                      <a:endParaRPr lang="en-US" sz="1200" b="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0.0609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0.0609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1051.4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64.04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kern="1200" dirty="0" smtClean="0"/>
                        <a:t>64.03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Glycerol  </a:t>
                      </a:r>
                      <a:endParaRPr lang="en-US" sz="1200" b="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0.1150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0.1150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106.3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12.22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kern="1200" dirty="0" smtClean="0"/>
                        <a:t>12.22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/>
                        <a:t>Triolein</a:t>
                      </a:r>
                      <a:r>
                        <a:rPr lang="en-US" sz="1400" dirty="0"/>
                        <a:t>  </a:t>
                      </a:r>
                      <a:endParaRPr lang="en-US" sz="1200" b="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0.0015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-0.0198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1050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1.56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kern="1200" dirty="0"/>
                        <a:t>-20.79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Methanol  </a:t>
                      </a:r>
                      <a:endParaRPr lang="en-US" sz="1200" b="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0.0040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-0.0359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117.2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0.47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kern="1200" dirty="0"/>
                        <a:t>-</a:t>
                      </a:r>
                      <a:r>
                        <a:rPr lang="en-US" sz="1400" kern="1200" dirty="0" smtClean="0"/>
                        <a:t>4.21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Total</a:t>
                      </a:r>
                      <a:endParaRPr lang="en-US" sz="1400" b="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0.1814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0.1202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2324.9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kern="1200" dirty="0" smtClean="0"/>
                        <a:t>78.30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kern="1200" dirty="0" smtClean="0"/>
                        <a:t>51.26</a:t>
                      </a:r>
                      <a:endParaRPr lang="en-US" sz="1400" kern="1200" dirty="0">
                        <a:solidFill>
                          <a:srgbClr val="0D0C0B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974408468"/>
              </p:ext>
            </p:extLst>
          </p:nvPr>
        </p:nvGraphicFramePr>
        <p:xfrm>
          <a:off x="381000" y="3505200"/>
          <a:ext cx="4038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21664559"/>
              </p:ext>
            </p:extLst>
          </p:nvPr>
        </p:nvGraphicFramePr>
        <p:xfrm>
          <a:off x="4724400" y="3505200"/>
          <a:ext cx="4038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318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Safety Evaluation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25</a:t>
            </a:fld>
            <a:endParaRPr lang="en-US" altLang="zh-CN" sz="14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355510"/>
              </p:ext>
            </p:extLst>
          </p:nvPr>
        </p:nvGraphicFramePr>
        <p:xfrm>
          <a:off x="762000" y="1371600"/>
          <a:ext cx="7543800" cy="426720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553311"/>
                <a:gridCol w="1076728"/>
                <a:gridCol w="2913761"/>
              </a:tblGrid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Inherent Safety Sub-indices</a:t>
                      </a:r>
                      <a:endParaRPr lang="en-US" sz="18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Symbol</a:t>
                      </a:r>
                      <a:endParaRPr lang="en-US" sz="18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Conventional Process</a:t>
                      </a:r>
                      <a:endParaRPr lang="en-US" sz="18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Chemical inherent safety index, I</a:t>
                      </a:r>
                      <a:r>
                        <a:rPr lang="en-US" sz="1800" baseline="-25000" dirty="0"/>
                        <a:t>CI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Flammability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</a:t>
                      </a:r>
                      <a:r>
                        <a:rPr lang="en-US" sz="1800" baseline="-25000" dirty="0"/>
                        <a:t>FL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2.6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Explosiveness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I</a:t>
                      </a:r>
                      <a:r>
                        <a:rPr lang="en-US" sz="1800" baseline="-25000"/>
                        <a:t>EX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0.2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Toxic exposure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I</a:t>
                      </a:r>
                      <a:r>
                        <a:rPr lang="en-US" sz="1800" baseline="-25000"/>
                        <a:t>TOX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11.7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Corrosiveness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I</a:t>
                      </a:r>
                      <a:r>
                        <a:rPr lang="en-US" sz="1800" baseline="-25000"/>
                        <a:t>COR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0.1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Process inherent safety index, I</a:t>
                      </a:r>
                      <a:r>
                        <a:rPr lang="en-US" sz="1800" baseline="-25000" dirty="0"/>
                        <a:t>PI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Inventory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</a:t>
                      </a:r>
                      <a:r>
                        <a:rPr lang="en-US" sz="1800" baseline="-25000" dirty="0"/>
                        <a:t>I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8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Process temperature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</a:t>
                      </a:r>
                      <a:r>
                        <a:rPr lang="en-US" sz="1800" baseline="-25000" dirty="0"/>
                        <a:t>T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5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Process pressure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</a:t>
                      </a:r>
                      <a:r>
                        <a:rPr lang="en-US" sz="1800" baseline="-25000" dirty="0"/>
                        <a:t>P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0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Equipment safety</a:t>
                      </a:r>
                      <a:endParaRPr lang="en-US" sz="18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</a:t>
                      </a:r>
                      <a:r>
                        <a:rPr lang="en-US" sz="1800" baseline="-25000" dirty="0"/>
                        <a:t>EQ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14</a:t>
                      </a:r>
                      <a:r>
                        <a:rPr lang="en-US" sz="1800" dirty="0"/>
                        <a:t> 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  <a:tr h="60960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TOTAL INHERENT SAFETY INDEX, I</a:t>
                      </a:r>
                      <a:r>
                        <a:rPr lang="en-US" sz="1800" baseline="-25000" dirty="0"/>
                        <a:t>TI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41.6</a:t>
                      </a:r>
                      <a:endParaRPr lang="en-US" sz="18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0657" marR="60657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Pareto Analysis: Economic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26</a:t>
            </a:fld>
            <a:endParaRPr lang="en-US" altLang="zh-CN" sz="1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802080"/>
              </p:ext>
            </p:extLst>
          </p:nvPr>
        </p:nvGraphicFramePr>
        <p:xfrm>
          <a:off x="685800" y="1295400"/>
          <a:ext cx="7696201" cy="4724391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756741"/>
                <a:gridCol w="1840396"/>
                <a:gridCol w="1254816"/>
                <a:gridCol w="1422124"/>
                <a:gridCol w="1422124"/>
              </a:tblGrid>
              <a:tr h="7078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Equipment / Chemical / Utility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Description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Costs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($)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Percentage Effect </a:t>
                      </a:r>
                      <a:r>
                        <a:rPr lang="en-US" sz="1400" dirty="0"/>
                        <a:t>on </a:t>
                      </a:r>
                      <a:r>
                        <a:rPr lang="en-US" sz="1400" dirty="0" smtClean="0"/>
                        <a:t>Economy (%)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Cumulative </a:t>
                      </a:r>
                      <a:r>
                        <a:rPr lang="en-US" sz="1400" dirty="0" smtClean="0"/>
                        <a:t>Percentage (%)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Oil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Chemical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7526304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75.72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75.72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GLYCRCOL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Distillation Column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395700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3.98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79.70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Methanol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Chemical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364392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3.67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83.36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MEOHCOL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Distillation Column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327300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3.29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86.66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ESTCOL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Distillation Column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325000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3.27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89.93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Gas (Heating)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Utility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227992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2.29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92.22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REACTOR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Reactor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147900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1.49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93.71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NEUTR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Reactor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135300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1.36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95.07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FILTER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Solid Separator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118500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1.19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96.26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WASHCOL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Separator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112800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1.13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97.40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B2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Heat Exchanger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75800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0.76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98.16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/>
                        <a:t>NaOH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Chemical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74995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0.75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98.91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HX2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Heat Exchanger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22240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99.14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HX1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Heat Exchanger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22100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99.36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PUMP1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20300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99.56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PUMP2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20300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99.77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PUMP3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20300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0.20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99.97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Cooling Water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Utility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2229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0.02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99.99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1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Electricity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Utility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550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0.01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100.00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dirty="0" smtClean="0"/>
              <a:t>Pareto Chart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Economic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089536336"/>
              </p:ext>
            </p:extLst>
          </p:nvPr>
        </p:nvGraphicFramePr>
        <p:xfrm>
          <a:off x="762000" y="1447800"/>
          <a:ext cx="8077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traight Connector 9"/>
          <p:cNvSpPr/>
          <p:nvPr/>
        </p:nvSpPr>
        <p:spPr>
          <a:xfrm>
            <a:off x="1371600" y="2590800"/>
            <a:ext cx="533400" cy="0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Straight Connector 10"/>
          <p:cNvSpPr/>
          <p:nvPr/>
        </p:nvSpPr>
        <p:spPr>
          <a:xfrm rot="16200000" flipH="1">
            <a:off x="609600" y="3886200"/>
            <a:ext cx="2590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Pareto Chart: Economic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235450"/>
          </a:xfrm>
        </p:spPr>
        <p:txBody>
          <a:bodyPr>
            <a:normAutofit/>
          </a:bodyPr>
          <a:lstStyle/>
          <a:p>
            <a:r>
              <a:rPr lang="en-US" sz="2400" b="0" dirty="0" smtClean="0"/>
              <a:t>The oil price is dominant and contributes about 76% towards economic impacts.  </a:t>
            </a:r>
          </a:p>
          <a:p>
            <a:endParaRPr lang="en-US" sz="2400" b="0" dirty="0" smtClean="0"/>
          </a:p>
          <a:p>
            <a:r>
              <a:rPr lang="en-US" sz="2400" b="0" dirty="0" smtClean="0"/>
              <a:t>If the oil cost is removed from the list, the impacts of other major factors can be seen.</a:t>
            </a:r>
          </a:p>
          <a:p>
            <a:endParaRPr lang="en-US" sz="2400" b="0" dirty="0" smtClean="0"/>
          </a:p>
          <a:p>
            <a:r>
              <a:rPr lang="en-US" sz="2400" b="0" dirty="0" smtClean="0"/>
              <a:t>In a similar manner, Pareto charts can be constructed for each dimension of sustainability.</a:t>
            </a:r>
            <a:endParaRPr lang="en-US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Pareto Analysis: Economic (Excluding Impacts of Oil)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29</a:t>
            </a:fld>
            <a:endParaRPr lang="en-US" altLang="zh-CN" sz="14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559491"/>
              </p:ext>
            </p:extLst>
          </p:nvPr>
        </p:nvGraphicFramePr>
        <p:xfrm>
          <a:off x="609600" y="1219200"/>
          <a:ext cx="7848599" cy="4876799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659132"/>
                <a:gridCol w="1891149"/>
                <a:gridCol w="1103171"/>
                <a:gridCol w="1723535"/>
                <a:gridCol w="1471612"/>
              </a:tblGrid>
              <a:tr h="6464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Equipment / Chemical / Utility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Description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Costs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($)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Percentage Effect on </a:t>
                      </a:r>
                      <a:r>
                        <a:rPr lang="en-US" sz="1400" dirty="0" smtClean="0"/>
                        <a:t>Economy (%)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Cumulative </a:t>
                      </a:r>
                      <a:r>
                        <a:rPr lang="en-US" sz="1400" dirty="0" smtClean="0"/>
                        <a:t>Percentage (%)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GLYCRCOL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Distillation Column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395700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16.39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16.39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Methanol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Chemical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364392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15.10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31.49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MEOHCOL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Distillation Column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327300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13.56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45.05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ESTCOL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Distillation Column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325000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13.46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58.52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Gas (Heating)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Utility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227992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9.45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67.96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REACTOR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Reactor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147900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6.13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74.09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NEUTR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Reactor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135300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5.61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79.69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FILTER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Solid Separator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118500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4.91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84.60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WASHCOL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Separator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112800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4.67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89.28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B2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Heat Exchanger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75800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3.14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92.42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NaOH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Chemical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74995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3.11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95.52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HX2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Heat Exchanger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22240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0.92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96.45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HX1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Heat Exchanger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22100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0.92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97.36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PUMP1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20300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0.84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98.20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20300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0.84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99.04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PUMP3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Pump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20300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0.84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99.88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Cooling Water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Utility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2229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0.09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99.98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50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Electricity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Utility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550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0.02</a:t>
                      </a:r>
                      <a:endParaRPr lang="en-US" sz="120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100.00</a:t>
                      </a:r>
                      <a:endParaRPr lang="en-US" sz="1200" dirty="0">
                        <a:solidFill>
                          <a:srgbClr val="0D0C0B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 smtClean="0"/>
              <a:t>SRCA in Sustainable Manufacturing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95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Why we need SRCA for Sustainable Manufacturing?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major challenge </a:t>
            </a:r>
            <a:r>
              <a:rPr lang="en-US" sz="2000" dirty="0" smtClean="0"/>
              <a:t>In </a:t>
            </a:r>
            <a:r>
              <a:rPr lang="en-US" sz="2000" dirty="0"/>
              <a:t>Sustainable </a:t>
            </a:r>
            <a:r>
              <a:rPr lang="en-US" sz="2000" dirty="0" smtClean="0"/>
              <a:t>Manufacturing is </a:t>
            </a:r>
            <a:r>
              <a:rPr lang="en-US" sz="2000" dirty="0"/>
              <a:t>to identify the bottleneck issues in order to improve its sustainability effectively. </a:t>
            </a:r>
          </a:p>
          <a:p>
            <a:r>
              <a:rPr lang="en-US" sz="2400" dirty="0" smtClean="0"/>
              <a:t>What are the key outcomes from SRCA?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complicated cause-and-effect relationships </a:t>
            </a:r>
            <a:r>
              <a:rPr lang="en-US" sz="2000" dirty="0" smtClean="0"/>
              <a:t>in sustainability require a SCRA to </a:t>
            </a:r>
            <a:r>
              <a:rPr lang="en-US" sz="2000" dirty="0"/>
              <a:t>identify the </a:t>
            </a:r>
            <a:r>
              <a:rPr lang="en-US" sz="2000" dirty="0" smtClean="0"/>
              <a:t>key actions towards effective sustainability </a:t>
            </a:r>
            <a:r>
              <a:rPr lang="en-US" sz="2000" dirty="0"/>
              <a:t>improvement.</a:t>
            </a:r>
            <a:endParaRPr lang="en-US" sz="2000" dirty="0" smtClean="0"/>
          </a:p>
          <a:p>
            <a:r>
              <a:rPr lang="en-US" sz="2400" dirty="0" smtClean="0"/>
              <a:t>What are the major interpretations we can gain from SRCA for a manufacturing process?</a:t>
            </a:r>
          </a:p>
          <a:p>
            <a:pPr lvl="1"/>
            <a:r>
              <a:rPr lang="en-US" sz="2000" dirty="0" smtClean="0"/>
              <a:t>SCRA can visualize </a:t>
            </a:r>
            <a:r>
              <a:rPr lang="en-US" sz="2000" dirty="0"/>
              <a:t>various relationships between seemingly disconnected elements, and screen out significant factors and correlations for sustainability improvement.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C3A5-BDE1-C546-873A-EDE0889108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16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Pareto Chart</a:t>
            </a:r>
            <a:br>
              <a:rPr lang="en-US" sz="3600" dirty="0" smtClean="0"/>
            </a:br>
            <a:r>
              <a:rPr lang="en-US" sz="2000" dirty="0" smtClean="0"/>
              <a:t>Economic (Excluding Oil)</a:t>
            </a:r>
            <a:endParaRPr lang="en-US" dirty="0" smtClean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788104086"/>
              </p:ext>
            </p:extLst>
          </p:nvPr>
        </p:nvGraphicFramePr>
        <p:xfrm>
          <a:off x="457200" y="14478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chart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5943600"/>
            <a:ext cx="3124200" cy="4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3200" dirty="0" smtClean="0"/>
              <a:t>Pareto Chart </a:t>
            </a:r>
            <a:br>
              <a:rPr lang="en-US" sz="3200" dirty="0" smtClean="0"/>
            </a:br>
            <a:r>
              <a:rPr lang="en-US" sz="2000" dirty="0" smtClean="0"/>
              <a:t>Environment</a:t>
            </a:r>
            <a:endParaRPr lang="en-US" dirty="0" smtClean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4416998"/>
              </p:ext>
            </p:extLst>
          </p:nvPr>
        </p:nvGraphicFramePr>
        <p:xfrm>
          <a:off x="457200" y="1447800"/>
          <a:ext cx="83439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Connector 9"/>
          <p:cNvCxnSpPr/>
          <p:nvPr/>
        </p:nvCxnSpPr>
        <p:spPr bwMode="auto">
          <a:xfrm>
            <a:off x="990600" y="2667000"/>
            <a:ext cx="914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200" dirty="0" smtClean="0"/>
              <a:t>Pareto Chart </a:t>
            </a:r>
            <a:br>
              <a:rPr lang="en-US" sz="3200" dirty="0" smtClean="0"/>
            </a:br>
            <a:r>
              <a:rPr lang="en-US" sz="2000" dirty="0" smtClean="0"/>
              <a:t>Safety</a:t>
            </a:r>
            <a:endParaRPr lang="en-US" dirty="0" smtClean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645888"/>
              </p:ext>
            </p:extLst>
          </p:nvPr>
        </p:nvGraphicFramePr>
        <p:xfrm>
          <a:off x="304800" y="1371600"/>
          <a:ext cx="8496300" cy="497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/>
          <p:cNvCxnSpPr/>
          <p:nvPr/>
        </p:nvCxnSpPr>
        <p:spPr bwMode="auto">
          <a:xfrm>
            <a:off x="762000" y="2590800"/>
            <a:ext cx="2667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429000" y="2590800"/>
            <a:ext cx="0" cy="2895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914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cs typeface="Times New Roman" pitchFamily="18" charset="0"/>
              </a:rPr>
              <a:t>The Fishbone Diagram</a:t>
            </a:r>
            <a:endParaRPr lang="en-US" sz="2400" dirty="0" smtClean="0">
              <a:cs typeface="Times New Roman" pitchFamily="18" charset="0"/>
            </a:endParaRPr>
          </a:p>
        </p:txBody>
      </p:sp>
      <p:pic>
        <p:nvPicPr>
          <p:cNvPr id="5" name="Picture 4" descr="biofis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8524875" cy="5038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 idx="4294967295"/>
          </p:nvPr>
        </p:nvSpPr>
        <p:spPr>
          <a:xfrm>
            <a:off x="533400" y="228600"/>
            <a:ext cx="8382000" cy="533400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ea typeface="宋体" pitchFamily="2" charset="-122"/>
                <a:cs typeface="Times New Roman" pitchFamily="18" charset="0"/>
              </a:rPr>
              <a:t>The Top 20% Factors</a:t>
            </a:r>
            <a:endParaRPr lang="en-US" altLang="zh-CN" sz="2800" dirty="0" smtClean="0">
              <a:ea typeface="宋体" pitchFamily="2" charset="-122"/>
              <a:cs typeface="Times New Roman" pitchFamily="18" charset="0"/>
            </a:endParaRPr>
          </a:p>
        </p:txBody>
      </p:sp>
      <p:graphicFrame>
        <p:nvGraphicFramePr>
          <p:cNvPr id="181301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489207"/>
              </p:ext>
            </p:extLst>
          </p:nvPr>
        </p:nvGraphicFramePr>
        <p:xfrm>
          <a:off x="1524000" y="1143000"/>
          <a:ext cx="5867400" cy="475488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271838"/>
                <a:gridCol w="2595562"/>
              </a:tblGrid>
              <a:tr h="3524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Economic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900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Capital Cost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Heat Exchanger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Separator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Distillation Column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590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Operating Cost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Oil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Gas used for Heating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685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Safety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900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Equipment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Heat Exchangers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Reactors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Distillation Column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590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Chemicals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FAME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Oil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Environmental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90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Chemicals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FAME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Glycerol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C0B"/>
                        </a:solidFill>
                        <a:effectLst/>
                        <a:latin typeface="Arial" charset="0"/>
                        <a:ea typeface="宋体" pitchFamily="2" charset="-122"/>
                        <a:cs typeface="Arial" charset="0"/>
                      </a:endParaRPr>
                    </a:p>
                  </a:txBody>
                  <a:tcPr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 idx="4294967295"/>
          </p:nvPr>
        </p:nvSpPr>
        <p:spPr>
          <a:xfrm>
            <a:off x="152400" y="304800"/>
            <a:ext cx="8839200" cy="533400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ea typeface="宋体" pitchFamily="2" charset="-122"/>
                <a:cs typeface="Times New Roman" pitchFamily="18" charset="0"/>
              </a:rPr>
              <a:t>Strategies for Sustainability Improvement</a:t>
            </a:r>
            <a:endParaRPr lang="en-US" altLang="zh-CN" sz="2800" dirty="0" smtClean="0"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2590800"/>
            <a:ext cx="7772400" cy="3276600"/>
          </a:xfrm>
          <a:prstGeom prst="rect">
            <a:avLst/>
          </a:prstGeom>
        </p:spPr>
        <p:txBody>
          <a:bodyPr/>
          <a:lstStyle/>
          <a:p>
            <a:pPr marL="457200" lvl="0" indent="-457200" eaLnBrk="0" hangingPunct="0">
              <a:spcBef>
                <a:spcPct val="20000"/>
              </a:spcBef>
              <a:buClr>
                <a:srgbClr val="0D0C0B"/>
              </a:buClr>
              <a:buFontTx/>
              <a:buChar char="•"/>
            </a:pPr>
            <a:r>
              <a:rPr lang="en-US" dirty="0" smtClean="0">
                <a:solidFill>
                  <a:srgbClr val="0D0C0B"/>
                </a:solidFill>
                <a:latin typeface="+mn-lt"/>
              </a:rPr>
              <a:t>Reduce the number of distillation columns and reactors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0D0C0B"/>
                </a:solidFill>
                <a:effectLst/>
                <a:uLnTx/>
                <a:uFillTx/>
                <a:latin typeface="+mn-lt"/>
                <a:cs typeface="+mn-cs"/>
              </a:rPr>
              <a:t>.</a:t>
            </a:r>
          </a:p>
          <a:p>
            <a:pPr marL="457200" lvl="0" indent="-457200" eaLnBrk="0" hangingPunct="0">
              <a:spcBef>
                <a:spcPct val="20000"/>
              </a:spcBef>
              <a:buClr>
                <a:srgbClr val="0D0C0B"/>
              </a:buClr>
              <a:buFontTx/>
              <a:buChar char="•"/>
            </a:pPr>
            <a:r>
              <a:rPr lang="en-GB" dirty="0" smtClean="0">
                <a:solidFill>
                  <a:srgbClr val="0D0C0B"/>
                </a:solidFill>
                <a:latin typeface="+mn-lt"/>
              </a:rPr>
              <a:t>Reduce/eliminate the consumption of methanol</a:t>
            </a:r>
          </a:p>
          <a:p>
            <a:pPr marL="457200" indent="-457200" eaLnBrk="0" hangingPunct="0">
              <a:spcBef>
                <a:spcPct val="20000"/>
              </a:spcBef>
              <a:buClr>
                <a:srgbClr val="0D0C0B"/>
              </a:buClr>
              <a:buFontTx/>
              <a:buChar char="•"/>
            </a:pPr>
            <a:r>
              <a:rPr lang="en-GB" dirty="0" smtClean="0">
                <a:solidFill>
                  <a:srgbClr val="0D0C0B"/>
                </a:solidFill>
                <a:latin typeface="+mn-lt"/>
              </a:rPr>
              <a:t>Reduce/eliminate the generation of glycerol</a:t>
            </a:r>
            <a:endParaRPr kumimoji="0" lang="en-GB" i="0" u="none" strike="noStrike" kern="0" cap="none" spc="0" normalizeH="0" baseline="0" noProof="0" dirty="0" smtClean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457200" lvl="0" indent="-457200" eaLnBrk="0" hangingPunct="0">
              <a:spcBef>
                <a:spcPct val="20000"/>
              </a:spcBef>
              <a:buClr>
                <a:srgbClr val="0D0C0B"/>
              </a:buClr>
              <a:buFontTx/>
              <a:buChar char="•"/>
            </a:pPr>
            <a:r>
              <a:rPr lang="en-GB" kern="0" dirty="0" smtClean="0">
                <a:solidFill>
                  <a:srgbClr val="0D0C0B"/>
                </a:solidFill>
                <a:latin typeface="+mn-lt"/>
                <a:cs typeface="+mn-cs"/>
              </a:rPr>
              <a:t>Other solutions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srgbClr val="0D0C0B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Proposed Alternative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0B8A-90BF-4570-9861-C2207184CA9F}" type="slidenum">
              <a:rPr lang="zh-CN" altLang="en-US" smtClean="0"/>
              <a:pPr/>
              <a:t>36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53400" cy="762000"/>
          </a:xfrm>
        </p:spPr>
        <p:txBody>
          <a:bodyPr/>
          <a:lstStyle/>
          <a:p>
            <a:r>
              <a:rPr lang="en-US" sz="3400" dirty="0" smtClean="0">
                <a:cs typeface="Times New Roman" pitchFamily="18" charset="0"/>
              </a:rPr>
              <a:t>A Heterogeneous Catalyst Process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219200"/>
            <a:ext cx="7945438" cy="3962400"/>
          </a:xfr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56134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Reference: </a:t>
            </a:r>
          </a:p>
          <a:p>
            <a:pPr marL="228600" indent="-228600">
              <a:defRPr/>
            </a:pPr>
            <a:r>
              <a:rPr lang="en-US" sz="1200" dirty="0" err="1" smtClean="0">
                <a:latin typeface="Calibri"/>
                <a:cs typeface="Calibri"/>
              </a:rPr>
              <a:t>Jayswal</a:t>
            </a:r>
            <a:r>
              <a:rPr lang="en-US" sz="1200" dirty="0" smtClean="0">
                <a:latin typeface="Calibri"/>
                <a:cs typeface="Calibri"/>
              </a:rPr>
              <a:t>, A., X. Li, A. </a:t>
            </a:r>
            <a:r>
              <a:rPr lang="en-US" sz="1200" dirty="0" err="1" smtClean="0">
                <a:latin typeface="Calibri"/>
                <a:cs typeface="Calibri"/>
              </a:rPr>
              <a:t>Zanwar</a:t>
            </a:r>
            <a:r>
              <a:rPr lang="en-US" sz="1200" dirty="0" smtClean="0">
                <a:latin typeface="Calibri"/>
                <a:cs typeface="Calibri"/>
              </a:rPr>
              <a:t>, H. H. Lou and Y. L. Huang, “A Sustainability Root Cause Analysis Methodology and its Application,” </a:t>
            </a:r>
            <a:r>
              <a:rPr lang="en-US" sz="1200" i="1" dirty="0" smtClean="0">
                <a:latin typeface="Calibri"/>
                <a:cs typeface="Calibri"/>
              </a:rPr>
              <a:t>Computers and Chemical Engineering</a:t>
            </a:r>
            <a:r>
              <a:rPr lang="en-US" sz="1200" dirty="0" smtClean="0">
                <a:latin typeface="Calibri"/>
                <a:cs typeface="Calibri"/>
              </a:rPr>
              <a:t>, 35(12), 2011, 2591-3048.</a:t>
            </a:r>
            <a:endParaRPr lang="en-US" sz="1200" i="1" dirty="0">
              <a:solidFill>
                <a:schemeClr val="tx1">
                  <a:lumMod val="50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838200"/>
          </a:xfrm>
        </p:spPr>
        <p:txBody>
          <a:bodyPr/>
          <a:lstStyle/>
          <a:p>
            <a:r>
              <a:rPr lang="en-US" sz="3400" dirty="0" smtClean="0">
                <a:cs typeface="Times New Roman" pitchFamily="18" charset="0"/>
              </a:rPr>
              <a:t>  Homogeneous vs. Heterogeneous Process</a:t>
            </a:r>
            <a:endParaRPr lang="en-US" sz="3400" dirty="0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3581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Heterogeneous Process</a:t>
            </a:r>
          </a:p>
          <a:p>
            <a:pPr marL="457200" lvl="1" indent="-228600" eaLnBrk="1" hangingPunct="1"/>
            <a:r>
              <a:rPr lang="en-US" sz="2000" b="0" dirty="0" smtClean="0">
                <a:cs typeface="Times New Roman" pitchFamily="18" charset="0"/>
              </a:rPr>
              <a:t>Solid catalysts (i.e., Na</a:t>
            </a:r>
            <a:r>
              <a:rPr lang="en-US" sz="2000" b="0" baseline="-25000" dirty="0" smtClean="0">
                <a:cs typeface="Times New Roman" pitchFamily="18" charset="0"/>
              </a:rPr>
              <a:t>2</a:t>
            </a:r>
            <a:r>
              <a:rPr lang="en-US" sz="2000" b="0" dirty="0" smtClean="0">
                <a:cs typeface="Times New Roman" pitchFamily="18" charset="0"/>
              </a:rPr>
              <a:t>O, </a:t>
            </a:r>
            <a:r>
              <a:rPr lang="en-US" sz="2000" b="0" dirty="0" err="1" smtClean="0">
                <a:cs typeface="Times New Roman" pitchFamily="18" charset="0"/>
              </a:rPr>
              <a:t>MgO</a:t>
            </a:r>
            <a:r>
              <a:rPr lang="en-US" sz="2000" b="0" dirty="0" smtClean="0">
                <a:cs typeface="Times New Roman" pitchFamily="18" charset="0"/>
              </a:rPr>
              <a:t>) can be operated in continuous processes and they can be reused and regenerated</a:t>
            </a:r>
          </a:p>
          <a:p>
            <a:pPr marL="457200" lvl="1" indent="-228600" eaLnBrk="1" hangingPunct="1"/>
            <a:r>
              <a:rPr lang="en-US" sz="2000" b="0" dirty="0" smtClean="0">
                <a:cs typeface="Times New Roman" pitchFamily="18" charset="0"/>
              </a:rPr>
              <a:t>The continuous </a:t>
            </a:r>
            <a:r>
              <a:rPr lang="en-US" sz="2000" b="0" dirty="0" err="1" smtClean="0">
                <a:cs typeface="Times New Roman" pitchFamily="18" charset="0"/>
              </a:rPr>
              <a:t>transesterification</a:t>
            </a:r>
            <a:r>
              <a:rPr lang="en-US" sz="2000" b="0" dirty="0" smtClean="0">
                <a:cs typeface="Times New Roman" pitchFamily="18" charset="0"/>
              </a:rPr>
              <a:t> of triglycerides and simultaneous </a:t>
            </a:r>
            <a:r>
              <a:rPr lang="en-US" sz="2000" b="0" dirty="0" err="1" smtClean="0">
                <a:cs typeface="Times New Roman" pitchFamily="18" charset="0"/>
              </a:rPr>
              <a:t>esterification</a:t>
            </a:r>
            <a:r>
              <a:rPr lang="en-US" sz="2000" b="0" dirty="0" smtClean="0">
                <a:cs typeface="Times New Roman" pitchFamily="18" charset="0"/>
              </a:rPr>
              <a:t> of free fatty acids with very low residence time was reported</a:t>
            </a:r>
          </a:p>
          <a:p>
            <a:pPr marL="457200" lvl="1" indent="-228600" eaLnBrk="1" hangingPunct="1"/>
            <a:r>
              <a:rPr lang="en-US" sz="2000" b="0" dirty="0" smtClean="0">
                <a:cs typeface="Times New Roman" pitchFamily="18" charset="0"/>
              </a:rPr>
              <a:t>The catalysts don’t form emulsion with glycerol, which makes the downstream processing and purification steps easy</a:t>
            </a:r>
          </a:p>
          <a:p>
            <a:pPr marL="457200" lvl="1" indent="-228600" eaLnBrk="1" hangingPunct="1"/>
            <a:r>
              <a:rPr lang="en-US" sz="2000" b="0" dirty="0" smtClean="0">
                <a:cs typeface="Times New Roman" pitchFamily="18" charset="0"/>
              </a:rPr>
              <a:t>A variety of less expensive </a:t>
            </a:r>
            <a:r>
              <a:rPr lang="en-US" sz="2000" b="0" dirty="0" err="1" smtClean="0">
                <a:cs typeface="Times New Roman" pitchFamily="18" charset="0"/>
              </a:rPr>
              <a:t>feedstocks</a:t>
            </a:r>
            <a:r>
              <a:rPr lang="en-US" sz="2000" b="0" dirty="0" smtClean="0">
                <a:cs typeface="Times New Roman" pitchFamily="18" charset="0"/>
              </a:rPr>
              <a:t> that often contain high levels of free fatty acids, such as tall oil, algae oil can be used</a:t>
            </a:r>
          </a:p>
        </p:txBody>
      </p:sp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457200" y="5181600"/>
            <a:ext cx="830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Reference: </a:t>
            </a:r>
          </a:p>
          <a:p>
            <a:pPr marL="228600" indent="-228600">
              <a:defRPr/>
            </a:pP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1.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McNeff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 C.V.; 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McNeff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L.V.; Yan B.; 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Nowlan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D. T.; 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Asmussen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M..; 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Gyberg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A. E.;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Krohn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B. J.;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Fedie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, R.L.;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Hoye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 T.R. Continuous catalytic system for biodiesel production, Applied Catalysis 2008, 343, 39- 48</a:t>
            </a:r>
          </a:p>
          <a:p>
            <a:pPr marL="228600" indent="-228600">
              <a:defRPr/>
            </a:pP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2. Singh, A. K.; Development of conventionally </a:t>
            </a:r>
            <a:r>
              <a:rPr lang="en-US" sz="1200" i="1" dirty="0" err="1">
                <a:solidFill>
                  <a:schemeClr val="tx1">
                    <a:lumMod val="50000"/>
                  </a:schemeClr>
                </a:solidFill>
                <a:latin typeface="+mn-lt"/>
              </a:rPr>
              <a:t>catalysed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 chemical process to produce biodiesel. MS Dissertation, Mississippi State University, Mississippi,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38200"/>
          </a:xfrm>
        </p:spPr>
        <p:txBody>
          <a:bodyPr/>
          <a:lstStyle/>
          <a:p>
            <a:r>
              <a:rPr lang="en-US" sz="3300" dirty="0" smtClean="0">
                <a:cs typeface="Times New Roman" pitchFamily="18" charset="0"/>
              </a:rPr>
              <a:t>  Homogeneous vs. Heterogeneous Process</a:t>
            </a:r>
            <a:endParaRPr lang="en-US" sz="3300" dirty="0" smtClean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7772400" cy="2133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sz="2000" dirty="0" smtClean="0">
                <a:cs typeface="Times New Roman" pitchFamily="18" charset="0"/>
              </a:rPr>
              <a:t>Heterogeneous Process (A result of the SRCA of the homogeneous process)</a:t>
            </a:r>
          </a:p>
          <a:p>
            <a:pPr marL="457200" lvl="1" indent="-228600" eaLnBrk="1" hangingPunct="1"/>
            <a:r>
              <a:rPr lang="en-US" sz="2000" dirty="0" smtClean="0">
                <a:cs typeface="Times New Roman" pitchFamily="18" charset="0"/>
              </a:rPr>
              <a:t>Uses fewer reactors and distillation columns compared to the conventional (homogeneous) process</a:t>
            </a:r>
          </a:p>
          <a:p>
            <a:pPr marL="457200" lvl="1" indent="-228600" eaLnBrk="1" hangingPunct="1"/>
            <a:r>
              <a:rPr lang="en-US" sz="2000" dirty="0" smtClean="0">
                <a:cs typeface="Times New Roman" pitchFamily="18" charset="0"/>
              </a:rPr>
              <a:t>Reaction occurs at a lower temperature</a:t>
            </a:r>
          </a:p>
          <a:p>
            <a:pPr marL="457200" lvl="1" indent="-228600" eaLnBrk="1" hangingPunct="1"/>
            <a:r>
              <a:rPr lang="en-US" sz="2000" dirty="0" smtClean="0">
                <a:cs typeface="Times New Roman" pitchFamily="18" charset="0"/>
              </a:rPr>
              <a:t>Uses fewer types and quantity of raw materials</a:t>
            </a:r>
          </a:p>
          <a:p>
            <a:pPr marL="234950" lvl="1" indent="-234950" eaLnBrk="1" hangingPunct="1">
              <a:buNone/>
            </a:pPr>
            <a:r>
              <a:rPr lang="en-US" sz="2000" dirty="0" smtClean="0">
                <a:cs typeface="Times New Roman" pitchFamily="18" charset="0"/>
              </a:rPr>
              <a:t>Detailed comparison</a:t>
            </a:r>
          </a:p>
          <a:p>
            <a:pPr marL="577850" lvl="2" indent="-234950" eaLnBrk="1" hangingPunct="1">
              <a:buFontTx/>
              <a:buChar char="–"/>
            </a:pP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Jayswal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, A., X. Li, A.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Zanwar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, H. H. Lou and Y. L. Huang, “A Sustainability Root Cause Analysis Methodology and its Application,” Computers and Chemical  Engineering, 35(12), 2011, 2591-3048</a:t>
            </a:r>
            <a:endParaRPr lang="en-US" sz="1400" dirty="0" smtClean="0">
              <a:solidFill>
                <a:schemeClr val="tx1">
                  <a:lumMod val="50000"/>
                </a:schemeClr>
              </a:solidFill>
              <a:cs typeface="Times New Roman" pitchFamily="18" charset="0"/>
            </a:endParaRPr>
          </a:p>
          <a:p>
            <a:pPr marL="234950" lvl="1" indent="-234950" eaLnBrk="1" hangingPunct="1">
              <a:buNone/>
            </a:pPr>
            <a:endParaRPr lang="en-US" sz="2000" dirty="0" smtClean="0"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528986"/>
              </p:ext>
            </p:extLst>
          </p:nvPr>
        </p:nvGraphicFramePr>
        <p:xfrm>
          <a:off x="1143000" y="1371600"/>
          <a:ext cx="6934200" cy="234696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752600"/>
                <a:gridCol w="2438400"/>
                <a:gridCol w="274320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Conventional </a:t>
                      </a:r>
                      <a:r>
                        <a:rPr lang="en-US" sz="1600" dirty="0"/>
                        <a:t>Process</a:t>
                      </a:r>
                      <a:endParaRPr lang="en-US" sz="16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Heterogeneous </a:t>
                      </a:r>
                      <a:r>
                        <a:rPr lang="en-US" sz="1600" dirty="0"/>
                        <a:t>Process</a:t>
                      </a:r>
                      <a:endParaRPr lang="en-US" sz="16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Feed </a:t>
                      </a:r>
                      <a:r>
                        <a:rPr lang="en-US" sz="1400" b="1" dirty="0" smtClean="0"/>
                        <a:t>condition</a:t>
                      </a:r>
                      <a:endParaRPr lang="en-US" sz="14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Oil (</a:t>
                      </a:r>
                      <a:r>
                        <a:rPr lang="en-US" sz="1400" dirty="0" err="1"/>
                        <a:t>triolein</a:t>
                      </a:r>
                      <a:r>
                        <a:rPr lang="en-US" sz="1400" dirty="0"/>
                        <a:t>)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1050 kg/hr</a:t>
                      </a:r>
                      <a:endParaRPr lang="en-US" sz="14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1050 kg/hr</a:t>
                      </a:r>
                      <a:endParaRPr lang="en-US" sz="14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Methanol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121 kg/hr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114 kg/</a:t>
                      </a:r>
                      <a:r>
                        <a:rPr lang="en-US" sz="1400" dirty="0" err="1"/>
                        <a:t>hr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/>
                        <a:t>NaOH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44.5 kg/hr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H</a:t>
                      </a:r>
                      <a:r>
                        <a:rPr lang="en-US" sz="1400" baseline="-25000" dirty="0"/>
                        <a:t>3</a:t>
                      </a:r>
                      <a:r>
                        <a:rPr lang="en-US" sz="1400" dirty="0"/>
                        <a:t>PO</a:t>
                      </a:r>
                      <a:r>
                        <a:rPr lang="en-US" sz="1400" baseline="-25000" dirty="0"/>
                        <a:t>4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34.2 kg/hr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Water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50 kg/hr</a:t>
                      </a:r>
                      <a:endParaRPr lang="en-US" sz="14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Reaction </a:t>
                      </a:r>
                      <a:r>
                        <a:rPr lang="en-US" sz="1400" b="1" dirty="0" smtClean="0"/>
                        <a:t>condition</a:t>
                      </a:r>
                      <a:endParaRPr lang="en-US" sz="1400" b="1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Temperature </a:t>
                      </a:r>
                      <a:r>
                        <a:rPr lang="en-US" sz="1400" baseline="30000" dirty="0" err="1" smtClean="0"/>
                        <a:t>o</a:t>
                      </a:r>
                      <a:r>
                        <a:rPr lang="en-US" sz="1400" dirty="0" err="1" smtClean="0"/>
                        <a:t>C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60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48</a:t>
                      </a:r>
                      <a:endParaRPr lang="en-US" sz="140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Press, bar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</a:t>
                      </a:r>
                      <a:endParaRPr lang="en-US" sz="1400" dirty="0">
                        <a:solidFill>
                          <a:srgbClr val="0D0C0B"/>
                        </a:solidFill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1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Methodology Outline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600200"/>
            <a:ext cx="7467600" cy="4191000"/>
          </a:xfrm>
        </p:spPr>
        <p:txBody>
          <a:bodyPr>
            <a:normAutofit/>
          </a:bodyPr>
          <a:lstStyle/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Conduct Sustainability Assessment in economic, environmental and social aspects</a:t>
            </a:r>
          </a:p>
          <a:p>
            <a:pPr marL="514350" indent="-514350" algn="l">
              <a:buFont typeface="Arial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Identify root causes in each aspect using Pareto Analysis </a:t>
            </a:r>
          </a:p>
          <a:p>
            <a:pPr marL="514350" indent="-514350" algn="l">
              <a:buFont typeface="Arial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Create a relationship diagram for the major causes using Fish-bone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0B8A-90BF-4570-9861-C2207184CA9F}" type="slidenum">
              <a:rPr lang="zh-CN" altLang="en-US" smtClean="0"/>
              <a:pPr/>
              <a:t>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cs typeface="Times New Roman" pitchFamily="18" charset="0"/>
              </a:rPr>
              <a:t>Conclusion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371600"/>
            <a:ext cx="8763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SCRA is a valuable tool for sustainability enhancement.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After sustainability assessment, SCRA uses 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the Fishbone Diagram for visualization of relationships and the Pareto Analysis method to screen out the factors that adversely affect the sustainability performance of the system. </a:t>
            </a:r>
            <a:endParaRPr lang="en-US" dirty="0" smtClean="0">
              <a:solidFill>
                <a:schemeClr val="tx1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SRCA provides answers to the critical questions:</a:t>
            </a:r>
          </a:p>
          <a:p>
            <a:pPr marL="460375" lvl="2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Why a process’ sustainability performance  is not good enough? </a:t>
            </a:r>
          </a:p>
          <a:p>
            <a:pPr marL="460375" lvl="2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Which aspects contribute most to the overall sustainability performance? </a:t>
            </a:r>
          </a:p>
          <a:p>
            <a:pPr marL="460375" lvl="2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Can we change any design elements to improve the overall system’s performance?</a:t>
            </a:r>
          </a:p>
          <a:p>
            <a:pPr>
              <a:lnSpc>
                <a:spcPct val="150000"/>
              </a:lnSpc>
            </a:pPr>
            <a:endParaRPr lang="en-US" sz="36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772400" cy="7620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Acknowledgement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1882676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The development of this module has been supported through funding from the US National Science Foundation, award number 1140000, award title: RCN-SEES: Sustainable Manufacturing Advances in Research and Technology (SMART) Coordination Network.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Sustainability Assessment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5</a:t>
            </a:fld>
            <a:endParaRPr lang="en-US" altLang="zh-CN" sz="1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33252561"/>
              </p:ext>
            </p:extLst>
          </p:nvPr>
        </p:nvGraphicFramePr>
        <p:xfrm>
          <a:off x="609600" y="1981200"/>
          <a:ext cx="7924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608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Sustainability Assessment: Economic Evaluation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52400" y="9144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8125">
              <a:buClr>
                <a:srgbClr val="0D0C0B"/>
              </a:buClr>
              <a:tabLst>
                <a:tab pos="463550" algn="l"/>
              </a:tabLst>
            </a:pPr>
            <a:r>
              <a:rPr lang="en-US" sz="2000" b="1" dirty="0" smtClean="0">
                <a:solidFill>
                  <a:srgbClr val="2E2925"/>
                </a:solidFill>
                <a:latin typeface="+mn-lt"/>
              </a:rPr>
              <a:t>The following three sub-indicators are used to measure  the performance in the economic dimension</a:t>
            </a:r>
          </a:p>
          <a:p>
            <a:pPr marL="463550" indent="-225425">
              <a:buClr>
                <a:srgbClr val="0D0C0B"/>
              </a:buClr>
              <a:buFontTx/>
              <a:buChar char="•"/>
              <a:tabLst>
                <a:tab pos="463550" algn="l"/>
              </a:tabLst>
            </a:pPr>
            <a:r>
              <a:rPr lang="en-US" sz="2000" b="1" dirty="0" smtClean="0">
                <a:solidFill>
                  <a:srgbClr val="2E2925"/>
                </a:solidFill>
                <a:latin typeface="+mn-lt"/>
              </a:rPr>
              <a:t>Profit</a:t>
            </a:r>
          </a:p>
          <a:p>
            <a:pPr marL="463550" indent="-225425">
              <a:buClr>
                <a:srgbClr val="0D0C0B"/>
              </a:buClr>
              <a:buFontTx/>
              <a:buChar char="•"/>
              <a:tabLst>
                <a:tab pos="463550" algn="l"/>
              </a:tabLst>
            </a:pPr>
            <a:endParaRPr lang="en-US" sz="2000" b="1" dirty="0" smtClean="0">
              <a:solidFill>
                <a:srgbClr val="2E2925"/>
              </a:solidFill>
              <a:latin typeface="+mn-lt"/>
            </a:endParaRPr>
          </a:p>
          <a:p>
            <a:pPr marL="463550" indent="-225425">
              <a:buClr>
                <a:srgbClr val="0D0C0B"/>
              </a:buClr>
              <a:buFontTx/>
              <a:buChar char="•"/>
              <a:tabLst>
                <a:tab pos="463550" algn="l"/>
              </a:tabLst>
            </a:pPr>
            <a:r>
              <a:rPr lang="en-US" sz="2000" b="1" dirty="0" smtClean="0">
                <a:solidFill>
                  <a:srgbClr val="2E2925"/>
                </a:solidFill>
                <a:latin typeface="+mn-lt"/>
              </a:rPr>
              <a:t>NPV </a:t>
            </a:r>
            <a:r>
              <a:rPr lang="en-US" sz="2000" b="1" dirty="0">
                <a:solidFill>
                  <a:srgbClr val="2E2925"/>
                </a:solidFill>
                <a:latin typeface="+mn-lt"/>
              </a:rPr>
              <a:t>(Net Present Value)</a:t>
            </a:r>
            <a:endParaRPr lang="en-US" sz="2000" b="1" dirty="0">
              <a:solidFill>
                <a:srgbClr val="2E2925"/>
              </a:solidFill>
              <a:latin typeface="+mn-lt"/>
              <a:cs typeface="Arial" charset="0"/>
            </a:endParaRP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NPV = -C</a:t>
            </a:r>
            <a:r>
              <a:rPr lang="en-US" sz="1800" baseline="-25000" dirty="0">
                <a:solidFill>
                  <a:srgbClr val="0D0C0B"/>
                </a:solidFill>
                <a:latin typeface="+mn-lt"/>
                <a:cs typeface="Arial" charset="0"/>
              </a:rPr>
              <a:t>TCI  </a:t>
            </a: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+  ∑ </a:t>
            </a:r>
            <a:r>
              <a:rPr lang="en-US" sz="1800" dirty="0" err="1">
                <a:solidFill>
                  <a:srgbClr val="0D0C0B"/>
                </a:solidFill>
                <a:latin typeface="+mn-lt"/>
                <a:cs typeface="Arial" charset="0"/>
              </a:rPr>
              <a:t>C</a:t>
            </a:r>
            <a:r>
              <a:rPr lang="en-US" sz="1800" baseline="-25000" dirty="0" err="1">
                <a:solidFill>
                  <a:srgbClr val="0D0C0B"/>
                </a:solidFill>
                <a:latin typeface="+mn-lt"/>
                <a:cs typeface="Arial" charset="0"/>
              </a:rPr>
              <a:t>A,m</a:t>
            </a: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  / (1+r)</a:t>
            </a:r>
            <a:r>
              <a:rPr lang="en-US" sz="1800" baseline="30000" dirty="0">
                <a:solidFill>
                  <a:srgbClr val="0D0C0B"/>
                </a:solidFill>
                <a:latin typeface="+mn-lt"/>
                <a:cs typeface="Arial" charset="0"/>
              </a:rPr>
              <a:t>m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C</a:t>
            </a:r>
            <a:r>
              <a:rPr lang="en-US" sz="1800" baseline="-25000" dirty="0">
                <a:solidFill>
                  <a:srgbClr val="0D0C0B"/>
                </a:solidFill>
                <a:latin typeface="+mn-lt"/>
                <a:cs typeface="Arial" charset="0"/>
              </a:rPr>
              <a:t>TCI</a:t>
            </a: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 : Total capital investment before base year composed of total fixed capital cost, working capital cost 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C</a:t>
            </a:r>
            <a:r>
              <a:rPr lang="en-US" sz="1800" baseline="-25000" dirty="0">
                <a:solidFill>
                  <a:srgbClr val="0D0C0B"/>
                </a:solidFill>
                <a:latin typeface="+mn-lt"/>
                <a:cs typeface="Arial" charset="0"/>
              </a:rPr>
              <a:t>A</a:t>
            </a: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 : Total annual income cash flow after base year m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r :  The interest rate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x : The project life after base </a:t>
            </a:r>
            <a:r>
              <a:rPr lang="en-US" sz="1800" dirty="0" smtClean="0">
                <a:solidFill>
                  <a:srgbClr val="0D0C0B"/>
                </a:solidFill>
                <a:latin typeface="+mn-lt"/>
                <a:cs typeface="Arial" charset="0"/>
              </a:rPr>
              <a:t>year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endParaRPr lang="en-US" sz="1800" dirty="0">
              <a:solidFill>
                <a:srgbClr val="0D0C0B"/>
              </a:solidFill>
              <a:latin typeface="+mn-lt"/>
              <a:cs typeface="Arial" charset="0"/>
            </a:endParaRP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endParaRPr lang="en-US" sz="500" dirty="0">
              <a:solidFill>
                <a:srgbClr val="0D0C0B"/>
              </a:solidFill>
              <a:latin typeface="+mn-lt"/>
              <a:cs typeface="Arial" charset="0"/>
            </a:endParaRPr>
          </a:p>
          <a:p>
            <a:pPr marL="463550" indent="-225425">
              <a:buClr>
                <a:srgbClr val="0D0C0B"/>
              </a:buClr>
              <a:buFontTx/>
              <a:buChar char="•"/>
              <a:tabLst>
                <a:tab pos="463550" algn="l"/>
              </a:tabLst>
            </a:pPr>
            <a:r>
              <a:rPr lang="en-US" sz="2000" b="1" dirty="0">
                <a:solidFill>
                  <a:srgbClr val="2E2925"/>
                </a:solidFill>
                <a:latin typeface="+mn-lt"/>
              </a:rPr>
              <a:t>IRR/DPV (Internal Rate of Return/</a:t>
            </a:r>
            <a:r>
              <a:rPr lang="en-US" sz="2000" b="1" dirty="0">
                <a:solidFill>
                  <a:srgbClr val="2E2925"/>
                </a:solidFill>
                <a:latin typeface="+mn-lt"/>
                <a:cs typeface="Arial" charset="0"/>
              </a:rPr>
              <a:t>Discounted cash flow rate of return</a:t>
            </a:r>
            <a:r>
              <a:rPr lang="en-US" sz="2000" b="1" dirty="0">
                <a:solidFill>
                  <a:srgbClr val="2E2925"/>
                </a:solidFill>
                <a:latin typeface="+mn-lt"/>
              </a:rPr>
              <a:t>)</a:t>
            </a:r>
            <a:endParaRPr lang="en-US" sz="2000" b="1" dirty="0">
              <a:solidFill>
                <a:srgbClr val="2E2925"/>
              </a:solidFill>
              <a:latin typeface="+mn-lt"/>
              <a:cs typeface="Arial" charset="0"/>
            </a:endParaRP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IRR  =  FV / (1+i)</a:t>
            </a:r>
            <a:r>
              <a:rPr lang="en-US" sz="1800" baseline="30000" dirty="0">
                <a:solidFill>
                  <a:srgbClr val="0D0C0B"/>
                </a:solidFill>
                <a:latin typeface="+mn-lt"/>
                <a:cs typeface="Arial" charset="0"/>
              </a:rPr>
              <a:t>n </a:t>
            </a: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= FV (1-d)</a:t>
            </a:r>
            <a:endParaRPr lang="en-US" sz="1800" baseline="30000" dirty="0">
              <a:solidFill>
                <a:srgbClr val="0D0C0B"/>
              </a:solidFill>
              <a:latin typeface="+mn-lt"/>
              <a:cs typeface="Arial" charset="0"/>
            </a:endParaRP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FV : The nominal value of a cash flow amount in a future period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 	</a:t>
            </a:r>
            <a:r>
              <a:rPr lang="en-US" sz="1800" dirty="0" err="1">
                <a:solidFill>
                  <a:srgbClr val="0D0C0B"/>
                </a:solidFill>
                <a:latin typeface="+mn-lt"/>
                <a:cs typeface="Arial" charset="0"/>
              </a:rPr>
              <a:t>i</a:t>
            </a: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 : The interest rate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d : The discount rate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r>
              <a:rPr lang="en-US" sz="1800" dirty="0">
                <a:solidFill>
                  <a:srgbClr val="0D0C0B"/>
                </a:solidFill>
                <a:latin typeface="+mn-lt"/>
                <a:cs typeface="Arial" charset="0"/>
              </a:rPr>
              <a:t>	n : The time in years before the future cash flow occurs</a:t>
            </a:r>
          </a:p>
          <a:p>
            <a:pPr marL="463550" indent="-225425">
              <a:buClr>
                <a:srgbClr val="0D0C0B"/>
              </a:buClr>
              <a:buFont typeface="Wingdings 2" pitchFamily="18" charset="2"/>
              <a:buNone/>
              <a:tabLst>
                <a:tab pos="463550" algn="l"/>
              </a:tabLst>
            </a:pPr>
            <a:endParaRPr lang="en-US" sz="1800" dirty="0">
              <a:solidFill>
                <a:srgbClr val="0D0C0B"/>
              </a:solidFill>
              <a:latin typeface="+mn-lt"/>
              <a:cs typeface="Arial" charset="0"/>
            </a:endParaRPr>
          </a:p>
          <a:p>
            <a:pPr marL="463550" indent="-225425">
              <a:buClr>
                <a:srgbClr val="0D0C0B"/>
              </a:buClr>
              <a:tabLst>
                <a:tab pos="463550" algn="l"/>
              </a:tabLst>
            </a:pPr>
            <a:endParaRPr lang="en-US" sz="2000" b="1" dirty="0">
              <a:solidFill>
                <a:srgbClr val="0D0C0B"/>
              </a:solidFill>
              <a:latin typeface="+mn-lt"/>
              <a:cs typeface="Arial" charset="0"/>
            </a:endParaRP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28600" y="6135469"/>
            <a:ext cx="868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CC"/>
                </a:solidFill>
                <a:latin typeface="+mn-lt"/>
              </a:rPr>
              <a:t>NPV and IRR taking into account the economic life cycle including initial investment, annual profit, annual depreciation, salvage value and interest on investment</a:t>
            </a:r>
          </a:p>
        </p:txBody>
      </p:sp>
    </p:spTree>
    <p:extLst>
      <p:ext uri="{BB962C8B-B14F-4D97-AF65-F5344CB8AC3E}">
        <p14:creationId xmlns:p14="http://schemas.microsoft.com/office/powerpoint/2010/main" val="42110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808038"/>
          </a:xfrm>
        </p:spPr>
        <p:txBody>
          <a:bodyPr>
            <a:noAutofit/>
          </a:bodyPr>
          <a:lstStyle/>
          <a:p>
            <a:r>
              <a:rPr lang="en-US" sz="3200" dirty="0"/>
              <a:t>Sustainability </a:t>
            </a:r>
            <a:r>
              <a:rPr lang="en-US" sz="3200" dirty="0" smtClean="0"/>
              <a:t>Assessment: Environmental Impact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4675635"/>
            <a:ext cx="7620000" cy="1877565"/>
          </a:xfrm>
        </p:spPr>
        <p:txBody>
          <a:bodyPr wrap="square">
            <a:spAutoFit/>
          </a:bodyPr>
          <a:lstStyle/>
          <a:p>
            <a:pPr marL="234950" indent="-234950">
              <a:lnSpc>
                <a:spcPct val="150000"/>
              </a:lnSpc>
              <a:buNone/>
              <a:defRPr/>
            </a:pPr>
            <a:r>
              <a:rPr lang="en-US" sz="1800" dirty="0" smtClean="0">
                <a:cs typeface="Times New Roman" pitchFamily="18" charset="0"/>
              </a:rPr>
              <a:t>EPA WAR Algorithm: </a:t>
            </a:r>
          </a:p>
          <a:p>
            <a:pPr marL="234950" indent="-234950">
              <a:lnSpc>
                <a:spcPct val="150000"/>
              </a:lnSpc>
              <a:defRPr/>
            </a:pPr>
            <a:r>
              <a:rPr lang="en-US" sz="1800" dirty="0" smtClean="0">
                <a:cs typeface="Times New Roman" pitchFamily="18" charset="0"/>
              </a:rPr>
              <a:t>Use the Potential Environmental Impacts (PEI) as the indicator</a:t>
            </a:r>
          </a:p>
          <a:p>
            <a:pPr marL="234950" indent="-234950">
              <a:lnSpc>
                <a:spcPct val="150000"/>
              </a:lnSpc>
              <a:defRPr/>
            </a:pPr>
            <a:r>
              <a:rPr lang="en-US" altLang="zh-CN" sz="1800" dirty="0" smtClean="0"/>
              <a:t>A low PEI score indicates a lower environmental impact</a:t>
            </a:r>
          </a:p>
          <a:p>
            <a:pPr marL="173037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1800" dirty="0" smtClean="0"/>
              <a:t>URL: </a:t>
            </a:r>
            <a:r>
              <a:rPr lang="en-US" sz="1800" dirty="0" smtClean="0"/>
              <a:t>http://www.epa.gov/nrmrl/std/war/sim_war.htm</a:t>
            </a:r>
            <a:endParaRPr lang="en-US" sz="1800" dirty="0" smtClean="0">
              <a:cs typeface="Times New Roman" pitchFamily="18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124200" y="6361650"/>
            <a:ext cx="7620000" cy="10295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4950" indent="-234950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n-US" sz="2000" dirty="0" smtClean="0">
                <a:cs typeface="Times New Roman" pitchFamily="18" charset="0"/>
              </a:rPr>
              <a:t>Note:  </a:t>
            </a:r>
            <a:r>
              <a:rPr lang="en-US" altLang="zh-CN" sz="2000" dirty="0"/>
              <a:t>Developed by Young &amp; </a:t>
            </a:r>
            <a:r>
              <a:rPr lang="en-US" altLang="zh-CN" sz="2000" dirty="0" err="1"/>
              <a:t>Cabezas</a:t>
            </a:r>
            <a:r>
              <a:rPr lang="en-US" altLang="zh-CN" sz="2000" dirty="0"/>
              <a:t> (EPA), 1999</a:t>
            </a:r>
          </a:p>
          <a:p>
            <a:pPr marL="234950" indent="-234950" fontAlgn="auto">
              <a:lnSpc>
                <a:spcPct val="150000"/>
              </a:lnSpc>
              <a:spcAft>
                <a:spcPts val="0"/>
              </a:spcAft>
              <a:buFont typeface="Arial"/>
              <a:buNone/>
              <a:defRPr/>
            </a:pPr>
            <a:endParaRPr lang="en-US" sz="2000" dirty="0" smtClean="0"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7" r="14130" b="3217"/>
          <a:stretch/>
        </p:blipFill>
        <p:spPr>
          <a:xfrm>
            <a:off x="1172816" y="952500"/>
            <a:ext cx="6679097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8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8</a:t>
            </a:fld>
            <a:endParaRPr lang="en-US" altLang="zh-CN" sz="1400"/>
          </a:p>
        </p:txBody>
      </p:sp>
      <p:graphicFrame>
        <p:nvGraphicFramePr>
          <p:cNvPr id="4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285818"/>
              </p:ext>
            </p:extLst>
          </p:nvPr>
        </p:nvGraphicFramePr>
        <p:xfrm>
          <a:off x="914400" y="1831338"/>
          <a:ext cx="7010400" cy="4226184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2563829"/>
                <a:gridCol w="2503094"/>
                <a:gridCol w="1943477"/>
              </a:tblGrid>
              <a:tr h="4159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General Impact Category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Impact Sub-Category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Measure of Impact Category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163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Human toxicity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Ingestion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LD</a:t>
                      </a:r>
                      <a:r>
                        <a:rPr kumimoji="0" lang="en-US" altLang="zh-CN" sz="160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16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Inhalation/Dermal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OSHA PEL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8326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Ecological toxicity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Aquatic toxicity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Fathead minnow LD</a:t>
                      </a:r>
                      <a:r>
                        <a:rPr kumimoji="0" lang="en-US" altLang="zh-CN" sz="160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16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Terrestrial toxicity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LD</a:t>
                      </a:r>
                      <a:r>
                        <a:rPr kumimoji="0" lang="en-US" altLang="zh-CN" sz="160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163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Global atmospheric impacts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Global warming potential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GWP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16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Ozone depletion potential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ODP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4163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Regional atmospheric impacts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Acidification potential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AP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59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Photochemical oxidation potential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PCOP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52400" y="228600"/>
            <a:ext cx="87630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Sustainability Assessment: Environmental Impact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685800" y="1143000"/>
            <a:ext cx="4620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WAR Algorithm: Impact Categories</a:t>
            </a:r>
          </a:p>
        </p:txBody>
      </p:sp>
    </p:spTree>
    <p:extLst>
      <p:ext uri="{BB962C8B-B14F-4D97-AF65-F5344CB8AC3E}">
        <p14:creationId xmlns:p14="http://schemas.microsoft.com/office/powerpoint/2010/main" val="41655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6C421-0D33-4C3A-9AE7-FD31CFD0EF1D}" type="slidenum">
              <a:rPr lang="zh-CN" altLang="en-US" smtClean="0"/>
              <a:pPr/>
              <a:t>9</a:t>
            </a:fld>
            <a:endParaRPr lang="en-US" altLang="zh-CN" sz="140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228600"/>
            <a:ext cx="8763000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Sustainability Assessment: Environmental Impact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685800" y="1143000"/>
            <a:ext cx="6828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WAR Algorithm: Potential Environmental Impact (PEI)</a:t>
            </a:r>
          </a:p>
        </p:txBody>
      </p:sp>
      <p:pic>
        <p:nvPicPr>
          <p:cNvPr id="7" name="Content Placeholder 3" descr="PEI Cha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906587"/>
            <a:ext cx="5026025" cy="2743200"/>
          </a:xfrm>
          <a:prstGeom prst="rect">
            <a:avLst/>
          </a:prstGeom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331913" y="4643437"/>
            <a:ext cx="5472112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The potential environmental impact balance is as follows: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5075237"/>
            <a:ext cx="50863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V="1">
            <a:off x="2195513" y="5075237"/>
            <a:ext cx="431800" cy="503238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V="1">
            <a:off x="3492500" y="5075237"/>
            <a:ext cx="431800" cy="503238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flipV="1">
            <a:off x="5580063" y="5075237"/>
            <a:ext cx="431800" cy="503238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 flipV="1">
            <a:off x="6227763" y="5075237"/>
            <a:ext cx="431800" cy="503238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867400"/>
            <a:ext cx="1981200" cy="3810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11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ature 2">
    <a:dk1>
      <a:srgbClr val="5B5249"/>
    </a:dk1>
    <a:lt1>
      <a:srgbClr val="FFFFFF"/>
    </a:lt1>
    <a:dk2>
      <a:srgbClr val="2A3D7A"/>
    </a:dk2>
    <a:lt2>
      <a:srgbClr val="CEC8BA"/>
    </a:lt2>
    <a:accent1>
      <a:srgbClr val="C9DDF1"/>
    </a:accent1>
    <a:accent2>
      <a:srgbClr val="FAC164"/>
    </a:accent2>
    <a:accent3>
      <a:srgbClr val="FFFFFF"/>
    </a:accent3>
    <a:accent4>
      <a:srgbClr val="4C453D"/>
    </a:accent4>
    <a:accent5>
      <a:srgbClr val="E1EBF7"/>
    </a:accent5>
    <a:accent6>
      <a:srgbClr val="E3AF5A"/>
    </a:accent6>
    <a:hlink>
      <a:srgbClr val="B0AE6A"/>
    </a:hlink>
    <a:folHlink>
      <a:srgbClr val="C3E684"/>
    </a:folHlink>
  </a:clrScheme>
  <a:fontScheme name="Natu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Nature 2">
    <a:dk1>
      <a:srgbClr val="5B5249"/>
    </a:dk1>
    <a:lt1>
      <a:srgbClr val="FFFFFF"/>
    </a:lt1>
    <a:dk2>
      <a:srgbClr val="2A3D7A"/>
    </a:dk2>
    <a:lt2>
      <a:srgbClr val="CEC8BA"/>
    </a:lt2>
    <a:accent1>
      <a:srgbClr val="C9DDF1"/>
    </a:accent1>
    <a:accent2>
      <a:srgbClr val="FAC164"/>
    </a:accent2>
    <a:accent3>
      <a:srgbClr val="FFFFFF"/>
    </a:accent3>
    <a:accent4>
      <a:srgbClr val="4C453D"/>
    </a:accent4>
    <a:accent5>
      <a:srgbClr val="E1EBF7"/>
    </a:accent5>
    <a:accent6>
      <a:srgbClr val="E3AF5A"/>
    </a:accent6>
    <a:hlink>
      <a:srgbClr val="B0AE6A"/>
    </a:hlink>
    <a:folHlink>
      <a:srgbClr val="C3E684"/>
    </a:folHlink>
  </a:clrScheme>
  <a:fontScheme name="Natur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30620</TotalTime>
  <Words>2218</Words>
  <Application>Microsoft Office PowerPoint</Application>
  <PresentationFormat>On-screen Show (4:3)</PresentationFormat>
  <Paragraphs>706</Paragraphs>
  <Slides>41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Sustainability Root Cause Analysis (SRCA)</vt:lpstr>
      <vt:lpstr>Course Content</vt:lpstr>
      <vt:lpstr>SRCA in Sustainable Manufacturing</vt:lpstr>
      <vt:lpstr>Methodology Outline</vt:lpstr>
      <vt:lpstr>Sustainability Assessment</vt:lpstr>
      <vt:lpstr>Sustainability Assessment: Economic Evaluation</vt:lpstr>
      <vt:lpstr>Sustainability Assessment: Environmental Impact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Root Cause Analysis</vt:lpstr>
      <vt:lpstr>Root Cause Analysis : Pareto Analysis</vt:lpstr>
      <vt:lpstr>Root Cause Analysis : Fish-bone Diagram</vt:lpstr>
      <vt:lpstr>Sustainability Root Cause Analysis</vt:lpstr>
      <vt:lpstr>Case Study : Biodiesel Production</vt:lpstr>
      <vt:lpstr>Biodiesel Production</vt:lpstr>
      <vt:lpstr>The Conventional Homogeneous Process</vt:lpstr>
      <vt:lpstr>The Conventional Homogeneous Process</vt:lpstr>
      <vt:lpstr>Feed Streams and Conditions</vt:lpstr>
      <vt:lpstr>Economic Evaluation</vt:lpstr>
      <vt:lpstr>Potential Environmental Impact</vt:lpstr>
      <vt:lpstr>Safety Evaluation</vt:lpstr>
      <vt:lpstr>Pareto Analysis: Economic</vt:lpstr>
      <vt:lpstr>Pareto Chart  Economic</vt:lpstr>
      <vt:lpstr>Pareto Chart: Economic</vt:lpstr>
      <vt:lpstr>Pareto Analysis: Economic (Excluding Impacts of Oil)</vt:lpstr>
      <vt:lpstr>Pareto Chart Economic (Excluding Oil)</vt:lpstr>
      <vt:lpstr>Pareto Chart  Environment</vt:lpstr>
      <vt:lpstr>Pareto Chart  Safety</vt:lpstr>
      <vt:lpstr>The Fishbone Diagram</vt:lpstr>
      <vt:lpstr>The Top 20% Factors</vt:lpstr>
      <vt:lpstr>Strategies for Sustainability Improvement</vt:lpstr>
      <vt:lpstr>A Proposed Alternative Process</vt:lpstr>
      <vt:lpstr>A Heterogeneous Catalyst Process</vt:lpstr>
      <vt:lpstr>  Homogeneous vs. Heterogeneous Process</vt:lpstr>
      <vt:lpstr>  Homogeneous vs. Heterogeneous Process</vt:lpstr>
      <vt:lpstr>Conclusion</vt:lpstr>
      <vt:lpstr>Acknowledgement</vt:lpstr>
    </vt:vector>
  </TitlesOfParts>
  <Company>lamar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INCOME MODEL</dc:title>
  <dc:creator>qaism jawad</dc:creator>
  <cp:lastModifiedBy>Administrator</cp:lastModifiedBy>
  <cp:revision>1746</cp:revision>
  <cp:lastPrinted>2002-11-13T16:06:02Z</cp:lastPrinted>
  <dcterms:created xsi:type="dcterms:W3CDTF">1999-08-03T14:50:53Z</dcterms:created>
  <dcterms:modified xsi:type="dcterms:W3CDTF">2014-11-26T20:24:05Z</dcterms:modified>
</cp:coreProperties>
</file>